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5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Masters/slideMaster1.xml" ContentType="application/vnd.openxmlformats-officedocument.presentationml.slideMaster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notesSlides/_rels/notesSlide34.xml.rels" ContentType="application/vnd.openxmlformats-package.relationships+xml"/>
  <Override PartName="/ppt/notesSlides/notesSlide34.xml" ContentType="application/vnd.openxmlformats-officedocument.presentationml.notesSlide+xml"/>
  <Override PartName="/ppt/_rels/presentation.xml.rels" ContentType="application/vnd.openxmlformats-package.relationships+xml"/>
  <Override PartName="/ppt/media/image96.png" ContentType="image/png"/>
  <Override PartName="/ppt/media/image11.jpeg" ContentType="image/jpeg"/>
  <Override PartName="/ppt/media/image101.png" ContentType="image/png"/>
  <Override PartName="/ppt/media/image95.png" ContentType="image/png"/>
  <Override PartName="/ppt/media/image100.png" ContentType="image/png"/>
  <Override PartName="/ppt/media/image94.png" ContentType="image/png"/>
  <Override PartName="/ppt/media/image92.png" ContentType="image/png"/>
  <Override PartName="/ppt/media/image7.png" ContentType="image/png"/>
  <Override PartName="/ppt/media/image90.png" ContentType="image/png"/>
  <Override PartName="/ppt/media/image87.png" ContentType="image/png"/>
  <Override PartName="/ppt/media/image59.jpeg" ContentType="image/jpeg"/>
  <Override PartName="/ppt/media/image86.png" ContentType="image/png"/>
  <Override PartName="/ppt/media/image85.png" ContentType="image/png"/>
  <Override PartName="/ppt/media/image84.png" ContentType="image/png"/>
  <Override PartName="/ppt/media/image83.png" ContentType="image/png"/>
  <Override PartName="/ppt/media/image82.png" ContentType="image/png"/>
  <Override PartName="/ppt/media/image81.png" ContentType="image/png"/>
  <Override PartName="/ppt/media/image9.jpeg" ContentType="image/jpeg"/>
  <Override PartName="/ppt/media/image80.png" ContentType="image/png"/>
  <Override PartName="/ppt/media/image77.png" ContentType="image/png"/>
  <Override PartName="/ppt/media/image76.png" ContentType="image/png"/>
  <Override PartName="/ppt/media/image75.png" ContentType="image/png"/>
  <Override PartName="/ppt/media/image74.png" ContentType="image/png"/>
  <Override PartName="/ppt/media/image70.png" ContentType="image/png"/>
  <Override PartName="/ppt/media/image68.png" ContentType="image/png"/>
  <Override PartName="/ppt/media/image67.png" ContentType="image/png"/>
  <Override PartName="/ppt/media/image66.png" ContentType="image/png"/>
  <Override PartName="/ppt/media/image65.png" ContentType="image/png"/>
  <Override PartName="/ppt/media/image64.png" ContentType="image/png"/>
  <Override PartName="/ppt/media/image63.png" ContentType="image/png"/>
  <Override PartName="/ppt/media/image62.png" ContentType="image/png"/>
  <Override PartName="/ppt/media/image61.png" ContentType="image/png"/>
  <Override PartName="/ppt/media/image69.png" ContentType="image/png"/>
  <Override PartName="/ppt/media/image125.png" ContentType="image/png"/>
  <Override PartName="/ppt/media/image24.png" ContentType="image/png"/>
  <Override PartName="/ppt/media/image89.png" ContentType="image/png"/>
  <Override PartName="/ppt/media/image30.png" ContentType="image/png"/>
  <Override PartName="/ppt/media/image32.png" ContentType="image/png"/>
  <Override PartName="/ppt/media/image10.png" ContentType="image/png"/>
  <Override PartName="/ppt/media/image71.jpeg" ContentType="image/jpeg"/>
  <Override PartName="/ppt/media/image15.jpeg" ContentType="image/jpeg"/>
  <Override PartName="/ppt/media/image33.png" ContentType="image/png"/>
  <Override PartName="/ppt/media/image34.png" ContentType="image/png"/>
  <Override PartName="/ppt/media/image46.png" ContentType="image/png"/>
  <Override PartName="/ppt/media/image45.png" ContentType="image/png"/>
  <Override PartName="/ppt/media/image98.png" ContentType="image/png"/>
  <Override PartName="/ppt/media/image103.png" ContentType="image/png"/>
  <Override PartName="/ppt/media/image47.png" ContentType="image/png"/>
  <Override PartName="/ppt/media/image120.png" ContentType="image/png"/>
  <Override PartName="/ppt/media/image105.png" ContentType="image/png"/>
  <Override PartName="/ppt/media/image49.png" ContentType="image/png"/>
  <Override PartName="/ppt/media/image122.png" ContentType="image/png"/>
  <Override PartName="/ppt/media/image43.png" ContentType="image/png"/>
  <Override PartName="/ppt/media/image107.png" ContentType="image/png"/>
  <Override PartName="/ppt/media/image106.jpeg" ContentType="image/jpeg"/>
  <Override PartName="/ppt/media/image26.png" ContentType="image/png"/>
  <Override PartName="/ppt/media/image123.png" ContentType="image/png"/>
  <Override PartName="/ppt/media/image102.png" ContentType="image/png"/>
  <Override PartName="/ppt/media/image97.png" ContentType="image/png"/>
  <Override PartName="/ppt/media/image108.png" ContentType="image/png"/>
  <Override PartName="/ppt/media/image128.jpeg" ContentType="image/jpeg"/>
  <Override PartName="/ppt/media/image29.png" ContentType="image/png"/>
  <Override PartName="/ppt/media/image126.png" ContentType="image/png"/>
  <Override PartName="/ppt/media/image118.png" ContentType="image/png"/>
  <Override PartName="/ppt/media/image27.png" ContentType="image/png"/>
  <Override PartName="/ppt/media/image124.png" ContentType="image/png"/>
  <Override PartName="/ppt/media/image115.png" ContentType="image/png"/>
  <Override PartName="/ppt/media/image113.jpeg" ContentType="image/jpeg"/>
  <Override PartName="/ppt/media/image114.png" ContentType="image/png"/>
  <Override PartName="/ppt/media/image58.png" ContentType="image/png"/>
  <Override PartName="/ppt/media/image42.png" ContentType="image/png"/>
  <Override PartName="/ppt/media/image23.jpeg" ContentType="image/jpeg"/>
  <Override PartName="/ppt/media/image50.png" ContentType="image/png"/>
  <Override PartName="/ppt/media/image119.png" ContentType="image/png"/>
  <Override PartName="/ppt/media/image112.png" ContentType="image/png"/>
  <Override PartName="/ppt/media/image56.png" ContentType="image/png"/>
  <Override PartName="/ppt/media/image111.png" ContentType="image/png"/>
  <Override PartName="/ppt/media/image55.png" ContentType="image/png"/>
  <Override PartName="/ppt/media/image110.png" ContentType="image/png"/>
  <Override PartName="/ppt/media/image4.png" ContentType="image/png"/>
  <Override PartName="/ppt/media/image54.png" ContentType="image/png"/>
  <Override PartName="/ppt/media/image109.png" ContentType="image/png"/>
  <Override PartName="/ppt/media/image40.png" ContentType="image/png"/>
  <Override PartName="/ppt/media/image99.png" ContentType="image/png"/>
  <Override PartName="/ppt/media/image104.png" ContentType="image/png"/>
  <Override PartName="/ppt/media/image48.png" ContentType="image/png"/>
  <Override PartName="/ppt/media/image117.png" ContentType="image/png"/>
  <Override PartName="/ppt/media/image127.jpeg" ContentType="image/jpeg"/>
  <Override PartName="/ppt/media/image121.png" ContentType="image/png"/>
  <Override PartName="/ppt/media/image13.jpeg" ContentType="image/jpeg"/>
  <Override PartName="/ppt/media/image35.png" ContentType="image/png"/>
  <Override PartName="/ppt/media/image88.png" ContentType="image/png"/>
  <Override PartName="/ppt/media/image25.png" ContentType="image/png"/>
  <Override PartName="/ppt/media/image8.jpeg" ContentType="image/jpeg"/>
  <Override PartName="/ppt/media/image78.png" ContentType="image/png"/>
  <Override PartName="/ppt/media/image36.png" ContentType="image/png"/>
  <Override PartName="/ppt/media/image1.png" ContentType="image/png"/>
  <Override PartName="/ppt/media/image6.jpeg" ContentType="image/jpeg"/>
  <Override PartName="/ppt/media/image51.png" ContentType="image/png"/>
  <Override PartName="/ppt/media/image37.png" ContentType="image/png"/>
  <Override PartName="/ppt/media/image2.png" ContentType="image/png"/>
  <Override PartName="/ppt/media/image52.png" ContentType="image/png"/>
  <Override PartName="/ppt/media/image57.png" ContentType="image/png"/>
  <Override PartName="/ppt/media/image22.png" ContentType="image/png"/>
  <Override PartName="/ppt/media/image38.png" ContentType="image/png"/>
  <Override PartName="/ppt/media/image19.jpeg" ContentType="image/jpeg"/>
  <Override PartName="/ppt/media/image73.png" ContentType="image/png"/>
  <Override PartName="/ppt/media/image3.png" ContentType="image/png"/>
  <Override PartName="/ppt/media/image17.jpeg" ContentType="image/jpeg"/>
  <Override PartName="/ppt/media/image53.png" ContentType="image/png"/>
  <Override PartName="/ppt/media/image28.jpeg" ContentType="image/jpeg"/>
  <Override PartName="/ppt/media/image116.png" ContentType="image/png"/>
  <Override PartName="/ppt/media/image12.png" ContentType="image/png"/>
  <Override PartName="/ppt/media/image39.png" ContentType="image/png"/>
  <Override PartName="/ppt/media/image44.png" ContentType="image/png"/>
  <Override PartName="/ppt/media/image14.png" ContentType="image/png"/>
  <Override PartName="/ppt/media/image31.png" ContentType="image/png"/>
  <Override PartName="/ppt/media/image16.png" ContentType="image/png"/>
  <Override PartName="/ppt/media/image91.png" ContentType="image/png"/>
  <Override PartName="/ppt/media/image5.jpeg" ContentType="image/jpeg"/>
  <Override PartName="/ppt/media/image41.png" ContentType="image/png"/>
  <Override PartName="/ppt/media/image21.jpeg" ContentType="image/jpeg"/>
  <Override PartName="/ppt/media/image18.png" ContentType="image/png"/>
  <Override PartName="/ppt/media/image93.png" ContentType="image/png"/>
  <Override PartName="/ppt/media/image72.jpeg" ContentType="image/jpeg"/>
  <Override PartName="/ppt/media/image20.png" ContentType="image/png"/>
  <Override PartName="/ppt/media/image79.png" ContentType="image/png"/>
  <Override PartName="/ppt/media/image60.png" ContentType="image/png"/>
  <Override PartName="/ppt/slides/_rels/slide2.xml.rels" ContentType="application/vnd.openxmlformats-package.relationships+xml"/>
  <Override PartName="/ppt/slides/_rels/slide24.xml.rels" ContentType="application/vnd.openxmlformats-package.relationships+xml"/>
  <Override PartName="/ppt/slides/_rels/slide19.xml.rels" ContentType="application/vnd.openxmlformats-package.relationships+xml"/>
  <Override PartName="/ppt/slides/_rels/slide25.xml.rels" ContentType="application/vnd.openxmlformats-package.relationships+xml"/>
  <Override PartName="/ppt/slides/_rels/slide3.xml.rels" ContentType="application/vnd.openxmlformats-package.relationships+xml"/>
  <Override PartName="/ppt/slides/_rels/slide10.xml.rels" ContentType="application/vnd.openxmlformats-package.relationships+xml"/>
  <Override PartName="/ppt/slides/_rels/slide1.xml.rels" ContentType="application/vnd.openxmlformats-package.relationships+xml"/>
  <Override PartName="/ppt/slides/_rels/slide23.xml.rels" ContentType="application/vnd.openxmlformats-package.relationships+xml"/>
  <Override PartName="/ppt/slides/_rels/slide8.xml.rels" ContentType="application/vnd.openxmlformats-package.relationships+xml"/>
  <Override PartName="/ppt/slides/_rels/slide5.xml.rels" ContentType="application/vnd.openxmlformats-package.relationships+xml"/>
  <Override PartName="/ppt/slides/_rels/slide27.xml.rels" ContentType="application/vnd.openxmlformats-package.relationships+xml"/>
  <Override PartName="/ppt/slides/_rels/slide13.xml.rels" ContentType="application/vnd.openxmlformats-package.relationships+xml"/>
  <Override PartName="/ppt/slides/_rels/slide26.xml.rels" ContentType="application/vnd.openxmlformats-package.relationships+xml"/>
  <Override PartName="/ppt/slides/_rels/slide11.xml.rels" ContentType="application/vnd.openxmlformats-package.relationships+xml"/>
  <Override PartName="/ppt/slides/_rels/slide18.xml.rels" ContentType="application/vnd.openxmlformats-package.relationships+xml"/>
  <Override PartName="/ppt/slides/_rels/slide9.xml.rels" ContentType="application/vnd.openxmlformats-package.relationships+xml"/>
  <Override PartName="/ppt/slides/_rels/slide4.xml.rels" ContentType="application/vnd.openxmlformats-package.relationships+xml"/>
  <Override PartName="/ppt/slides/_rels/slide12.xml.rels" ContentType="application/vnd.openxmlformats-package.relationships+xml"/>
  <Override PartName="/ppt/slides/_rels/slide14.xml.rels" ContentType="application/vnd.openxmlformats-package.relationships+xml"/>
  <Override PartName="/ppt/slides/_rels/slide22.xml.rels" ContentType="application/vnd.openxmlformats-package.relationships+xml"/>
  <Override PartName="/ppt/slides/_rels/slide30.xml.rels" ContentType="application/vnd.openxmlformats-package.relationships+xml"/>
  <Override PartName="/ppt/slides/_rels/slide17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29.xml.rels" ContentType="application/vnd.openxmlformats-package.relationships+xml"/>
  <Override PartName="/ppt/slides/_rels/slide7.xml.rels" ContentType="application/vnd.openxmlformats-package.relationships+xml"/>
  <Override PartName="/ppt/slides/_rels/slide34.xml.rels" ContentType="application/vnd.openxmlformats-package.relationships+xml"/>
  <Override PartName="/ppt/slides/_rels/slide33.xml.rels" ContentType="application/vnd.openxmlformats-package.relationships+xml"/>
  <Override PartName="/ppt/slides/_rels/slide32.xml.rels" ContentType="application/vnd.openxmlformats-package.relationships+xml"/>
  <Override PartName="/ppt/slides/_rels/slide21.xml.rels" ContentType="application/vnd.openxmlformats-package.relationships+xml"/>
  <Override PartName="/ppt/slides/_rels/slide28.xml.rels" ContentType="application/vnd.openxmlformats-package.relationships+xml"/>
  <Override PartName="/ppt/slides/_rels/slide6.xml.rels" ContentType="application/vnd.openxmlformats-package.relationships+xml"/>
  <Override PartName="/ppt/slides/_rels/slide31.xml.rels" ContentType="application/vnd.openxmlformats-package.relationships+xml"/>
  <Override PartName="/ppt/slides/_rels/slide20.xml.rels" ContentType="application/vnd.openxmlformats-package.relationships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26.xml" ContentType="application/vnd.openxmlformats-officedocument.presentationml.slide+xml"/>
  <Override PartName="/ppt/slides/slide21.xml" ContentType="application/vnd.openxmlformats-officedocument.presentationml.slide+xml"/>
  <Override PartName="/ppt/slides/slide7.xml" ContentType="application/vnd.openxmlformats-officedocument.presentationml.slide+xml"/>
  <Override PartName="/ppt/slides/slide29.xml" ContentType="application/vnd.openxmlformats-officedocument.presentationml.slide+xml"/>
  <Override PartName="/ppt/slides/slide22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30.xml" ContentType="application/vnd.openxmlformats-officedocument.presentationml.slide+xml"/>
  <Override PartName="/ppt/slides/slide34.xml" ContentType="application/vnd.openxmlformats-officedocument.presentationml.slide+xml"/>
  <Override PartName="/ppt/slides/slide19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28.xml" ContentType="application/vnd.openxmlformats-officedocument.presentationml.slide+xml"/>
  <Override PartName="/ppt/slides/slide6.xml" ContentType="application/vnd.openxmlformats-officedocument.presentationml.slide+xml"/>
  <Override PartName="/ppt/slides/slide20.xml" ContentType="application/vnd.openxmlformats-officedocument.presentationml.slide+xml"/>
  <Override PartName="/ppt/slides/slide27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25.xml" ContentType="application/vnd.openxmlformats-officedocument.presentationml.slide+xml"/>
  <Override PartName="/ppt/presentation.xml" ContentType="application/vnd.openxmlformats-officedocument.presentationml.presentation.main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</p:sldIdLst>
  <p:sldSz cx="12193587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Для перемещения страницы щёлкните мышью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2000" spc="-1" strike="noStrike"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1400" spc="-1" strike="noStrike">
                <a:latin typeface="Times New Roman"/>
              </a:rPr>
              <a:t>&lt;верхний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0CD846A4-5D62-49AC-A6CB-206112A31A9A}" type="slidenum">
              <a:rPr b="0" lang="ru-RU" sz="1400" spc="-1" strike="noStrike"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34.xml.rels><?xml version="1.0" encoding="UTF-8"?>
<Relationships xmlns="http://schemas.openxmlformats.org/package/2006/relationships"><Relationship Id="rId1" Type="http://schemas.openxmlformats.org/officeDocument/2006/relationships/slide" Target="../slides/slide34.xml"/><Relationship Id="rId2" Type="http://schemas.openxmlformats.org/officeDocument/2006/relationships/notesMaster" Target="../notesMasters/notesMaster1.xml"/>
</Relationships>
</file>

<file path=ppt/notesSlides/notesSlide3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sldImg"/>
          </p:nvPr>
        </p:nvSpPr>
        <p:spPr>
          <a:xfrm>
            <a:off x="104760" y="750960"/>
            <a:ext cx="6676560" cy="3755520"/>
          </a:xfrm>
          <a:prstGeom prst="rect">
            <a:avLst/>
          </a:prstGeom>
        </p:spPr>
      </p:sp>
      <p:sp>
        <p:nvSpPr>
          <p:cNvPr id="346" name="PlaceHolder 2"/>
          <p:cNvSpPr>
            <a:spLocks noGrp="1"/>
          </p:cNvSpPr>
          <p:nvPr>
            <p:ph type="body"/>
          </p:nvPr>
        </p:nvSpPr>
        <p:spPr>
          <a:xfrm>
            <a:off x="688680" y="4759560"/>
            <a:ext cx="5508720" cy="4507200"/>
          </a:xfrm>
          <a:prstGeom prst="rect">
            <a:avLst/>
          </a:prstGeom>
        </p:spPr>
        <p:txBody>
          <a:bodyPr lIns="92520" rIns="92520" tIns="46080" bIns="46080"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347" name="CustomShape 3"/>
          <p:cNvSpPr/>
          <p:nvPr/>
        </p:nvSpPr>
        <p:spPr>
          <a:xfrm>
            <a:off x="3901680" y="9517680"/>
            <a:ext cx="2982960" cy="49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2520" rIns="92520" tIns="46080" bIns="46080" anchor="b">
            <a:noAutofit/>
          </a:bodyPr>
          <a:p>
            <a:pPr algn="r">
              <a:lnSpc>
                <a:spcPct val="100000"/>
              </a:lnSpc>
            </a:pPr>
            <a:fld id="{97FAA37C-6172-4260-B1FF-2A87CE5EC993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  <p:sp>
        <p:nvSpPr>
          <p:cNvPr id="348" name="TextShape 4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29C5A9D0-223A-478E-B1E9-A44202D9C407}" type="slidenum">
              <a:rPr b="0" lang="ru-RU" sz="1200" spc="-1" strike="noStrike">
                <a:latin typeface="Times New Roman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4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20000" y="1604520"/>
            <a:ext cx="35334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30520" y="1604520"/>
            <a:ext cx="35334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4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20000" y="3682080"/>
            <a:ext cx="35334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30520" y="3682080"/>
            <a:ext cx="35334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4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20000" y="1604520"/>
            <a:ext cx="35334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8030520" y="1604520"/>
            <a:ext cx="35334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4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20000" y="3682080"/>
            <a:ext cx="35334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8030520" y="3682080"/>
            <a:ext cx="35334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52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/>
          </p:nvPr>
        </p:nvSpPr>
        <p:spPr>
          <a:xfrm>
            <a:off x="838080" y="6356520"/>
            <a:ext cx="274320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17CBEE07-28AD-4979-9EDE-D89AC45EE2DC}" type="datetime1">
              <a:rPr b="0" lang="ru-RU" sz="1200" spc="-1" strike="noStrike">
                <a:solidFill>
                  <a:srgbClr val="8b8b8b"/>
                </a:solidFill>
                <a:latin typeface="Calibri"/>
              </a:rPr>
              <a:t>11.03.2021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80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8611200" y="6356520"/>
            <a:ext cx="274320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A83B44C7-670A-4777-9E7B-E78EBE5F00A6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4360" cy="238716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0" lang="ru-RU" sz="6000" spc="-1" strike="noStrike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b="0" lang="ru-RU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320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BC003115-B766-4A50-A1A3-9F66F595A1F4}" type="datetime1">
              <a:rPr b="0" lang="ru-RU" sz="1200" spc="-1" strike="noStrike">
                <a:solidFill>
                  <a:srgbClr val="8b8b8b"/>
                </a:solidFill>
                <a:latin typeface="Calibri"/>
              </a:rPr>
              <a:t>11.03.2021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80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sldNum"/>
          </p:nvPr>
        </p:nvSpPr>
        <p:spPr>
          <a:xfrm>
            <a:off x="8611200" y="6356520"/>
            <a:ext cx="274320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5B05D538-5ADC-4DBC-9CDC-C0347C1596B4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14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14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slideLayout" Target="../slideLayouts/slideLayout14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14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slideLayout" Target="../slideLayouts/slideLayout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8" Type="http://schemas.openxmlformats.org/officeDocument/2006/relationships/slideLayout" Target="../slideLayouts/slideLayout14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image" Target="../media/image44.png"/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slideLayout" Target="../slideLayouts/slideLayout14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50.png"/><Relationship Id="rId2" Type="http://schemas.openxmlformats.org/officeDocument/2006/relationships/image" Target="../media/image51.png"/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7" Type="http://schemas.openxmlformats.org/officeDocument/2006/relationships/image" Target="../media/image56.png"/><Relationship Id="rId8" Type="http://schemas.openxmlformats.org/officeDocument/2006/relationships/slideLayout" Target="../slideLayouts/slideLayout14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57.png"/><Relationship Id="rId2" Type="http://schemas.openxmlformats.org/officeDocument/2006/relationships/image" Target="../media/image58.png"/><Relationship Id="rId3" Type="http://schemas.openxmlformats.org/officeDocument/2006/relationships/slideLayout" Target="../slideLayouts/slideLayout14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59.jpeg"/><Relationship Id="rId2" Type="http://schemas.openxmlformats.org/officeDocument/2006/relationships/slideLayout" Target="../slideLayouts/slideLayout1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14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60.png"/><Relationship Id="rId2" Type="http://schemas.openxmlformats.org/officeDocument/2006/relationships/image" Target="../media/image61.png"/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6" Type="http://schemas.openxmlformats.org/officeDocument/2006/relationships/image" Target="../media/image65.png"/><Relationship Id="rId7" Type="http://schemas.openxmlformats.org/officeDocument/2006/relationships/image" Target="../media/image66.png"/><Relationship Id="rId8" Type="http://schemas.openxmlformats.org/officeDocument/2006/relationships/slideLayout" Target="../slideLayouts/slideLayout14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67.png"/><Relationship Id="rId2" Type="http://schemas.openxmlformats.org/officeDocument/2006/relationships/image" Target="../media/image68.png"/><Relationship Id="rId3" Type="http://schemas.openxmlformats.org/officeDocument/2006/relationships/image" Target="../media/image69.png"/><Relationship Id="rId4" Type="http://schemas.openxmlformats.org/officeDocument/2006/relationships/slideLayout" Target="../slideLayouts/slideLayout14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70.png"/><Relationship Id="rId2" Type="http://schemas.openxmlformats.org/officeDocument/2006/relationships/slideLayout" Target="../slideLayouts/slideLayout14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71.jpeg"/><Relationship Id="rId2" Type="http://schemas.openxmlformats.org/officeDocument/2006/relationships/image" Target="../media/image72.jpeg"/><Relationship Id="rId3" Type="http://schemas.openxmlformats.org/officeDocument/2006/relationships/slideLayout" Target="../slideLayouts/slideLayout14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73.png"/><Relationship Id="rId2" Type="http://schemas.openxmlformats.org/officeDocument/2006/relationships/image" Target="../media/image74.png"/><Relationship Id="rId3" Type="http://schemas.openxmlformats.org/officeDocument/2006/relationships/image" Target="../media/image75.png"/><Relationship Id="rId4" Type="http://schemas.openxmlformats.org/officeDocument/2006/relationships/image" Target="../media/image76.png"/><Relationship Id="rId5" Type="http://schemas.openxmlformats.org/officeDocument/2006/relationships/image" Target="../media/image77.png"/><Relationship Id="rId6" Type="http://schemas.openxmlformats.org/officeDocument/2006/relationships/image" Target="../media/image78.png"/><Relationship Id="rId7" Type="http://schemas.openxmlformats.org/officeDocument/2006/relationships/image" Target="../media/image79.png"/><Relationship Id="rId8" Type="http://schemas.openxmlformats.org/officeDocument/2006/relationships/slideLayout" Target="../slideLayouts/slideLayout1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80.png"/><Relationship Id="rId2" Type="http://schemas.openxmlformats.org/officeDocument/2006/relationships/image" Target="../media/image81.png"/><Relationship Id="rId3" Type="http://schemas.openxmlformats.org/officeDocument/2006/relationships/image" Target="../media/image82.png"/><Relationship Id="rId4" Type="http://schemas.openxmlformats.org/officeDocument/2006/relationships/image" Target="../media/image83.png"/><Relationship Id="rId5" Type="http://schemas.openxmlformats.org/officeDocument/2006/relationships/image" Target="../media/image84.png"/><Relationship Id="rId6" Type="http://schemas.openxmlformats.org/officeDocument/2006/relationships/image" Target="../media/image85.png"/><Relationship Id="rId7" Type="http://schemas.openxmlformats.org/officeDocument/2006/relationships/image" Target="../media/image86.png"/><Relationship Id="rId8" Type="http://schemas.openxmlformats.org/officeDocument/2006/relationships/image" Target="../media/image87.png"/><Relationship Id="rId9" Type="http://schemas.openxmlformats.org/officeDocument/2006/relationships/slideLayout" Target="../slideLayouts/slideLayout14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88.png"/><Relationship Id="rId2" Type="http://schemas.openxmlformats.org/officeDocument/2006/relationships/image" Target="../media/image89.png"/><Relationship Id="rId3" Type="http://schemas.openxmlformats.org/officeDocument/2006/relationships/image" Target="../media/image90.png"/><Relationship Id="rId4" Type="http://schemas.openxmlformats.org/officeDocument/2006/relationships/image" Target="../media/image91.png"/><Relationship Id="rId5" Type="http://schemas.openxmlformats.org/officeDocument/2006/relationships/image" Target="../media/image92.png"/><Relationship Id="rId6" Type="http://schemas.openxmlformats.org/officeDocument/2006/relationships/image" Target="../media/image93.png"/><Relationship Id="rId7" Type="http://schemas.openxmlformats.org/officeDocument/2006/relationships/slideLayout" Target="../slideLayouts/slideLayout14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94.png"/><Relationship Id="rId2" Type="http://schemas.openxmlformats.org/officeDocument/2006/relationships/image" Target="../media/image95.png"/><Relationship Id="rId3" Type="http://schemas.openxmlformats.org/officeDocument/2006/relationships/image" Target="../media/image96.png"/><Relationship Id="rId4" Type="http://schemas.openxmlformats.org/officeDocument/2006/relationships/image" Target="../media/image97.png"/><Relationship Id="rId5" Type="http://schemas.openxmlformats.org/officeDocument/2006/relationships/image" Target="../media/image98.png"/><Relationship Id="rId6" Type="http://schemas.openxmlformats.org/officeDocument/2006/relationships/image" Target="../media/image99.png"/><Relationship Id="rId7" Type="http://schemas.openxmlformats.org/officeDocument/2006/relationships/slideLayout" Target="../slideLayouts/slideLayout14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100.png"/><Relationship Id="rId2" Type="http://schemas.openxmlformats.org/officeDocument/2006/relationships/image" Target="../media/image101.png"/><Relationship Id="rId3" Type="http://schemas.openxmlformats.org/officeDocument/2006/relationships/image" Target="../media/image102.png"/><Relationship Id="rId4" Type="http://schemas.openxmlformats.org/officeDocument/2006/relationships/image" Target="../media/image103.png"/><Relationship Id="rId5" Type="http://schemas.openxmlformats.org/officeDocument/2006/relationships/image" Target="../media/image104.png"/><Relationship Id="rId6" Type="http://schemas.openxmlformats.org/officeDocument/2006/relationships/image" Target="../media/image105.png"/><Relationship Id="rId7" Type="http://schemas.openxmlformats.org/officeDocument/2006/relationships/slideLayout" Target="../slideLayouts/slideLayout14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106.jpeg"/><Relationship Id="rId2" Type="http://schemas.openxmlformats.org/officeDocument/2006/relationships/slideLayout" Target="../slideLayouts/slideLayout1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4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107.png"/><Relationship Id="rId2" Type="http://schemas.openxmlformats.org/officeDocument/2006/relationships/image" Target="../media/image108.png"/><Relationship Id="rId3" Type="http://schemas.openxmlformats.org/officeDocument/2006/relationships/image" Target="../media/image109.png"/><Relationship Id="rId4" Type="http://schemas.openxmlformats.org/officeDocument/2006/relationships/image" Target="../media/image110.png"/><Relationship Id="rId5" Type="http://schemas.openxmlformats.org/officeDocument/2006/relationships/image" Target="../media/image111.png"/><Relationship Id="rId6" Type="http://schemas.openxmlformats.org/officeDocument/2006/relationships/image" Target="../media/image112.png"/><Relationship Id="rId7" Type="http://schemas.openxmlformats.org/officeDocument/2006/relationships/slideLayout" Target="../slideLayouts/slideLayout14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113.jpeg"/><Relationship Id="rId2" Type="http://schemas.openxmlformats.org/officeDocument/2006/relationships/slideLayout" Target="../slideLayouts/slideLayout14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114.png"/><Relationship Id="rId2" Type="http://schemas.openxmlformats.org/officeDocument/2006/relationships/image" Target="../media/image115.png"/><Relationship Id="rId3" Type="http://schemas.openxmlformats.org/officeDocument/2006/relationships/image" Target="../media/image116.png"/><Relationship Id="rId4" Type="http://schemas.openxmlformats.org/officeDocument/2006/relationships/image" Target="../media/image117.png"/><Relationship Id="rId5" Type="http://schemas.openxmlformats.org/officeDocument/2006/relationships/image" Target="../media/image118.png"/><Relationship Id="rId6" Type="http://schemas.openxmlformats.org/officeDocument/2006/relationships/image" Target="../media/image119.png"/><Relationship Id="rId7" Type="http://schemas.openxmlformats.org/officeDocument/2006/relationships/slideLayout" Target="../slideLayouts/slideLayout14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120.png"/><Relationship Id="rId2" Type="http://schemas.openxmlformats.org/officeDocument/2006/relationships/image" Target="../media/image121.png"/><Relationship Id="rId3" Type="http://schemas.openxmlformats.org/officeDocument/2006/relationships/image" Target="../media/image122.png"/><Relationship Id="rId4" Type="http://schemas.openxmlformats.org/officeDocument/2006/relationships/image" Target="../media/image123.png"/><Relationship Id="rId5" Type="http://schemas.openxmlformats.org/officeDocument/2006/relationships/image" Target="../media/image124.png"/><Relationship Id="rId6" Type="http://schemas.openxmlformats.org/officeDocument/2006/relationships/image" Target="../media/image125.png"/><Relationship Id="rId7" Type="http://schemas.openxmlformats.org/officeDocument/2006/relationships/slideLayout" Target="../slideLayouts/slideLayout14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126.png"/><Relationship Id="rId2" Type="http://schemas.openxmlformats.org/officeDocument/2006/relationships/image" Target="../media/image127.jpeg"/><Relationship Id="rId3" Type="http://schemas.openxmlformats.org/officeDocument/2006/relationships/image" Target="../media/image128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4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4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4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4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1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1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Рисунок 189" descr=""/>
          <p:cNvPicPr/>
          <p:nvPr/>
        </p:nvPicPr>
        <p:blipFill>
          <a:blip r:embed="rId1"/>
          <a:stretch/>
        </p:blipFill>
        <p:spPr>
          <a:xfrm>
            <a:off x="0" y="0"/>
            <a:ext cx="12192840" cy="6854760"/>
          </a:xfrm>
          <a:prstGeom prst="rect">
            <a:avLst/>
          </a:prstGeom>
          <a:ln>
            <a:noFill/>
          </a:ln>
        </p:spPr>
      </p:pic>
      <p:graphicFrame>
        <p:nvGraphicFramePr>
          <p:cNvPr id="89" name="Table 1"/>
          <p:cNvGraphicFramePr/>
          <p:nvPr/>
        </p:nvGraphicFramePr>
        <p:xfrm>
          <a:off x="3016080" y="550800"/>
          <a:ext cx="5871240" cy="537120"/>
        </p:xfrm>
        <a:graphic>
          <a:graphicData uri="http://schemas.openxmlformats.org/drawingml/2006/table">
            <a:tbl>
              <a:tblPr/>
              <a:tblGrid>
                <a:gridCol w="5871240"/>
              </a:tblGrid>
              <a:tr h="537120"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800" spc="-1" strike="noStrike">
                          <a:solidFill>
                            <a:srgbClr val="385623"/>
                          </a:solidFill>
                          <a:latin typeface="Calibri"/>
                        </a:rPr>
                        <a:t>Агропромышленный комплекс Ульяновской области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90" name="Рисунок 150_3" descr=""/>
          <p:cNvPicPr/>
          <p:nvPr/>
        </p:nvPicPr>
        <p:blipFill>
          <a:blip r:embed="rId2"/>
          <a:stretch/>
        </p:blipFill>
        <p:spPr>
          <a:xfrm>
            <a:off x="1311120" y="3420000"/>
            <a:ext cx="4529160" cy="2696400"/>
          </a:xfrm>
          <a:prstGeom prst="rect">
            <a:avLst/>
          </a:prstGeom>
          <a:ln>
            <a:noFill/>
          </a:ln>
        </p:spPr>
      </p:pic>
      <p:pic>
        <p:nvPicPr>
          <p:cNvPr id="91" name="Рисунок 3_1" descr=""/>
          <p:cNvPicPr/>
          <p:nvPr/>
        </p:nvPicPr>
        <p:blipFill>
          <a:blip r:embed="rId3"/>
          <a:stretch/>
        </p:blipFill>
        <p:spPr>
          <a:xfrm>
            <a:off x="10636200" y="182880"/>
            <a:ext cx="1256760" cy="1272960"/>
          </a:xfrm>
          <a:prstGeom prst="rect">
            <a:avLst/>
          </a:prstGeom>
          <a:ln>
            <a:noFill/>
          </a:ln>
          <a:effectLst>
            <a:glow rad="279360">
              <a:srgbClr val="ffffff"/>
            </a:glow>
          </a:effectLst>
        </p:spPr>
      </p:pic>
      <p:sp>
        <p:nvSpPr>
          <p:cNvPr id="92" name="CustomShape 2"/>
          <p:cNvSpPr/>
          <p:nvPr/>
        </p:nvSpPr>
        <p:spPr>
          <a:xfrm>
            <a:off x="5610960" y="5241240"/>
            <a:ext cx="6505200" cy="1433520"/>
          </a:xfrm>
          <a:prstGeom prst="roundRect">
            <a:avLst>
              <a:gd name="adj" fmla="val 16667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algn="ctr" blurRad="149987" dir="8461089" dist="250081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dir="t" rig="contrasting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ffc000"/>
                </a:solidFill>
                <a:latin typeface="Arial"/>
              </a:rPr>
              <a:t>Готовые решения для инвестора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О формах государственной поддержки малого бизнеса в городе Ростове-на-Дону и Ростовской области на 2019 год"/>
          <p:cNvPicPr/>
          <p:nvPr/>
        </p:nvPicPr>
        <p:blipFill>
          <a:blip r:embed="rId1"/>
          <a:stretch/>
        </p:blipFill>
        <p:spPr>
          <a:xfrm>
            <a:off x="412560" y="2056680"/>
            <a:ext cx="9559080" cy="5543640"/>
          </a:xfrm>
          <a:prstGeom prst="rect">
            <a:avLst/>
          </a:prstGeom>
          <a:ln w="9360">
            <a:solidFill>
              <a:schemeClr val="accent1"/>
            </a:solidFill>
            <a:round/>
          </a:ln>
          <a:effectLst>
            <a:glow rad="114300">
              <a:schemeClr val="accent1">
                <a:alpha val="0"/>
              </a:schemeClr>
            </a:glow>
            <a:outerShdw algn="ctr" blurRad="1193800" dir="0" rotWithShape="0" sx="1000" sy="1000">
              <a:srgbClr val="000000"/>
            </a:outerShdw>
            <a:softEdge rad="1270000"/>
          </a:effectLst>
        </p:spPr>
      </p:pic>
      <p:sp>
        <p:nvSpPr>
          <p:cNvPr id="137" name="TextShape 1"/>
          <p:cNvSpPr txBox="1"/>
          <p:nvPr/>
        </p:nvSpPr>
        <p:spPr>
          <a:xfrm>
            <a:off x="728640" y="1355400"/>
            <a:ext cx="11606400" cy="48531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1" lang="ru-RU" sz="3200" spc="-1" strike="noStrike">
                <a:solidFill>
                  <a:srgbClr val="002060"/>
                </a:solidFill>
                <a:latin typeface="Calibri"/>
              </a:rPr>
              <a:t>Статус «Особо значимый инвестиционный проект»</a:t>
            </a:r>
            <a:endParaRPr b="0" lang="ru-RU" sz="32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32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Microsoft YaHei"/>
              </a:rPr>
              <a:t>                           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</p:txBody>
      </p:sp>
      <p:sp>
        <p:nvSpPr>
          <p:cNvPr id="138" name="CustomShape 2"/>
          <p:cNvSpPr/>
          <p:nvPr/>
        </p:nvSpPr>
        <p:spPr>
          <a:xfrm>
            <a:off x="2117520" y="94680"/>
            <a:ext cx="10075320" cy="1108800"/>
          </a:xfrm>
          <a:prstGeom prst="roundRect">
            <a:avLst>
              <a:gd name="adj" fmla="val 16667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algn="ctr" blurRad="149987" dir="8461089" dist="250081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dir="t" rig="contrasting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Налоговые льготы, предоставляемые в рамках реализации проекта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139" name="Рисунок 3_5" descr=""/>
          <p:cNvPicPr/>
          <p:nvPr/>
        </p:nvPicPr>
        <p:blipFill>
          <a:blip r:embed="rId2"/>
          <a:stretch/>
        </p:blipFill>
        <p:spPr>
          <a:xfrm>
            <a:off x="63000" y="257760"/>
            <a:ext cx="1578960" cy="1352160"/>
          </a:xfrm>
          <a:prstGeom prst="rect">
            <a:avLst/>
          </a:prstGeom>
          <a:ln>
            <a:noFill/>
          </a:ln>
          <a:effectLst>
            <a:glow rad="279360">
              <a:srgbClr val="ffffff"/>
            </a:glow>
            <a:outerShdw algn="ctr" blurRad="19050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40" name="CustomShape 3"/>
          <p:cNvSpPr/>
          <p:nvPr/>
        </p:nvSpPr>
        <p:spPr>
          <a:xfrm>
            <a:off x="234720" y="1801800"/>
            <a:ext cx="11545560" cy="4586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sp>
        <p:nvSpPr>
          <p:cNvPr id="141" name="CustomShape 4"/>
          <p:cNvSpPr/>
          <p:nvPr/>
        </p:nvSpPr>
        <p:spPr>
          <a:xfrm>
            <a:off x="326880" y="2336040"/>
            <a:ext cx="4742280" cy="1585080"/>
          </a:xfrm>
          <a:prstGeom prst="rect">
            <a:avLst/>
          </a:prstGeom>
          <a:noFill/>
          <a:ln>
            <a:noFill/>
          </a:ln>
          <a:effectLst>
            <a:outerShdw algn="ctr" rotWithShape="0" sx="1000" sy="1000">
              <a:srgbClr val="000000"/>
            </a:outerShdw>
          </a:effectLst>
          <a:scene3d>
            <a:camera prst="orthographicFront"/>
            <a:lightRig dir="t" rig="soft">
              <a:rot lat="0" lon="0" rev="15600000"/>
            </a:lightRig>
          </a:scene3d>
        </p:spPr>
        <p:style>
          <a:lnRef idx="0"/>
          <a:fillRef idx="0"/>
          <a:effectRef idx="0"/>
          <a:fontRef idx="minor"/>
        </p:style>
        <p:txBody>
          <a:bodyPr wrap="none">
            <a:spAutoFit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1f4e79"/>
                </a:solidFill>
                <a:latin typeface="Calibri"/>
              </a:rPr>
              <a:t>Налог на прибыль </a:t>
            </a:r>
            <a:endParaRPr b="0" lang="ru-RU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5400" spc="-1" strike="noStrike">
                <a:solidFill>
                  <a:srgbClr val="ffc000"/>
                </a:solidFill>
                <a:latin typeface="Calibri"/>
              </a:rPr>
              <a:t>15,5%  </a:t>
            </a:r>
            <a:r>
              <a:rPr b="1" lang="ru-RU" sz="2800" spc="-1" strike="noStrike">
                <a:solidFill>
                  <a:srgbClr val="002060"/>
                </a:solidFill>
                <a:latin typeface="Calibri"/>
              </a:rPr>
              <a:t>на 15 лет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42" name="CustomShape 5"/>
          <p:cNvSpPr/>
          <p:nvPr/>
        </p:nvSpPr>
        <p:spPr>
          <a:xfrm>
            <a:off x="7608240" y="3475800"/>
            <a:ext cx="4196880" cy="158508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dir="t" rig="soft">
              <a:rot lat="0" lon="0" rev="15600000"/>
            </a:lightRig>
          </a:scene3d>
        </p:spPr>
        <p:style>
          <a:lnRef idx="0"/>
          <a:fillRef idx="0"/>
          <a:effectRef idx="0"/>
          <a:fontRef idx="minor"/>
        </p:style>
        <p:txBody>
          <a:bodyPr wrap="none">
            <a:spAutoFit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1f4e79"/>
                </a:solidFill>
                <a:latin typeface="Calibri"/>
              </a:rPr>
              <a:t>Налог</a:t>
            </a:r>
            <a:r>
              <a:rPr b="1" lang="ru-RU" sz="4400" spc="-1" strike="noStrike">
                <a:solidFill>
                  <a:srgbClr val="002060"/>
                </a:solidFill>
                <a:latin typeface="Calibri"/>
              </a:rPr>
              <a:t> на землю </a:t>
            </a:r>
            <a:endParaRPr b="0" lang="ru-RU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5400" spc="-1" strike="noStrike">
                <a:solidFill>
                  <a:srgbClr val="ffc000"/>
                </a:solidFill>
                <a:latin typeface="Calibri"/>
              </a:rPr>
              <a:t>0% </a:t>
            </a:r>
            <a:r>
              <a:rPr b="1" lang="ru-RU" sz="2400" spc="-1" strike="noStrike">
                <a:solidFill>
                  <a:srgbClr val="ffc000"/>
                </a:solidFill>
                <a:latin typeface="Calibri"/>
              </a:rPr>
              <a:t> </a:t>
            </a:r>
            <a:r>
              <a:rPr b="1" lang="ru-RU" sz="2800" spc="-1" strike="noStrike">
                <a:solidFill>
                  <a:srgbClr val="002060"/>
                </a:solidFill>
                <a:latin typeface="Calibri"/>
              </a:rPr>
              <a:t>на 8 лет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143" name="CustomShape 6"/>
          <p:cNvSpPr/>
          <p:nvPr/>
        </p:nvSpPr>
        <p:spPr>
          <a:xfrm>
            <a:off x="301680" y="4276080"/>
            <a:ext cx="5286240" cy="2408040"/>
          </a:xfrm>
          <a:prstGeom prst="rect">
            <a:avLst/>
          </a:prstGeom>
          <a:noFill/>
          <a:ln>
            <a:noFill/>
          </a:ln>
          <a:effectLst>
            <a:outerShdw algn="ctr" rotWithShape="0" sx="1000" sy="1000">
              <a:srgbClr val="000000"/>
            </a:outerShdw>
          </a:effectLst>
          <a:scene3d>
            <a:camera prst="orthographicFront"/>
            <a:lightRig dir="t" rig="soft">
              <a:rot lat="0" lon="0" rev="15600000"/>
            </a:lightRig>
          </a:scene3d>
        </p:spPr>
        <p:style>
          <a:lnRef idx="0"/>
          <a:fillRef idx="0"/>
          <a:effectRef idx="0"/>
          <a:fontRef idx="minor"/>
        </p:style>
        <p:txBody>
          <a:bodyPr wrap="none">
            <a:spAutoFit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1f4e79"/>
                </a:solidFill>
                <a:latin typeface="Calibri"/>
              </a:rPr>
              <a:t>Налог на имущество </a:t>
            </a:r>
            <a:endParaRPr b="0" lang="ru-RU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5400" spc="-1" strike="noStrike">
                <a:solidFill>
                  <a:srgbClr val="ffc000"/>
                </a:solidFill>
                <a:latin typeface="Calibri"/>
              </a:rPr>
              <a:t>0% </a:t>
            </a:r>
            <a:r>
              <a:rPr b="1" lang="ru-RU" sz="2400" spc="-1" strike="noStrike">
                <a:solidFill>
                  <a:srgbClr val="ffc000"/>
                </a:solidFill>
                <a:latin typeface="Calibri"/>
              </a:rPr>
              <a:t> </a:t>
            </a:r>
            <a:r>
              <a:rPr b="1" lang="ru-RU" sz="2800" spc="-1" strike="noStrike">
                <a:solidFill>
                  <a:srgbClr val="002060"/>
                </a:solidFill>
                <a:latin typeface="Calibri"/>
              </a:rPr>
              <a:t>на 10 лет</a:t>
            </a:r>
            <a:endParaRPr b="0" lang="ru-RU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5400" spc="-1" strike="noStrike">
                <a:solidFill>
                  <a:srgbClr val="ffc000"/>
                </a:solidFill>
                <a:latin typeface="Calibri"/>
              </a:rPr>
              <a:t>1,1% </a:t>
            </a:r>
            <a:r>
              <a:rPr b="1" lang="ru-RU" sz="2800" spc="-1" strike="noStrike">
                <a:solidFill>
                  <a:srgbClr val="002060"/>
                </a:solidFill>
                <a:latin typeface="Calibri"/>
              </a:rPr>
              <a:t>с 11 по 15 годы</a:t>
            </a:r>
            <a:endParaRPr b="0" lang="ru-R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Picture 2" descr="О формах государственной поддержки малого бизнеса в городе Ростове-на-Дону и Ростовской области на 2019 год"/>
          <p:cNvPicPr/>
          <p:nvPr/>
        </p:nvPicPr>
        <p:blipFill>
          <a:blip r:embed="rId1"/>
          <a:stretch/>
        </p:blipFill>
        <p:spPr>
          <a:xfrm>
            <a:off x="412560" y="1899360"/>
            <a:ext cx="9559080" cy="5543640"/>
          </a:xfrm>
          <a:prstGeom prst="rect">
            <a:avLst/>
          </a:prstGeom>
          <a:ln w="9360">
            <a:solidFill>
              <a:schemeClr val="accent1"/>
            </a:solidFill>
            <a:round/>
          </a:ln>
          <a:effectLst>
            <a:glow rad="114300">
              <a:schemeClr val="accent1">
                <a:alpha val="0"/>
              </a:schemeClr>
            </a:glow>
            <a:outerShdw algn="ctr" blurRad="1193800" dir="0" rotWithShape="0" sx="1000" sy="1000">
              <a:srgbClr val="000000"/>
            </a:outerShdw>
            <a:softEdge rad="1270000"/>
          </a:effectLst>
        </p:spPr>
      </p:pic>
      <p:sp>
        <p:nvSpPr>
          <p:cNvPr id="145" name="TextShape 1"/>
          <p:cNvSpPr txBox="1"/>
          <p:nvPr/>
        </p:nvSpPr>
        <p:spPr>
          <a:xfrm>
            <a:off x="728640" y="1355400"/>
            <a:ext cx="11606400" cy="48531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</p:txBody>
      </p:sp>
      <p:sp>
        <p:nvSpPr>
          <p:cNvPr id="146" name="CustomShape 2"/>
          <p:cNvSpPr/>
          <p:nvPr/>
        </p:nvSpPr>
        <p:spPr>
          <a:xfrm>
            <a:off x="2117520" y="94680"/>
            <a:ext cx="10075320" cy="1108800"/>
          </a:xfrm>
          <a:prstGeom prst="roundRect">
            <a:avLst>
              <a:gd name="adj" fmla="val 16667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algn="ctr" blurRad="149987" dir="8461089" dist="250081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dir="t" rig="contrasting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Меры государственной поддержки проектов, </a:t>
            </a:r>
            <a:endParaRPr b="0" lang="ru-RU" sz="20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реализуемых в сфере животноводства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147" name="Рисунок 3_5" descr=""/>
          <p:cNvPicPr/>
          <p:nvPr/>
        </p:nvPicPr>
        <p:blipFill>
          <a:blip r:embed="rId2"/>
          <a:stretch/>
        </p:blipFill>
        <p:spPr>
          <a:xfrm>
            <a:off x="63000" y="257760"/>
            <a:ext cx="1578960" cy="1352160"/>
          </a:xfrm>
          <a:prstGeom prst="rect">
            <a:avLst/>
          </a:prstGeom>
          <a:ln>
            <a:noFill/>
          </a:ln>
          <a:effectLst>
            <a:glow rad="279360">
              <a:srgbClr val="ffffff"/>
            </a:glow>
            <a:outerShdw algn="ctr" blurRad="19050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48" name="CustomShape 3"/>
          <p:cNvSpPr/>
          <p:nvPr/>
        </p:nvSpPr>
        <p:spPr>
          <a:xfrm>
            <a:off x="234720" y="1801800"/>
            <a:ext cx="11545560" cy="4586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graphicFrame>
        <p:nvGraphicFramePr>
          <p:cNvPr id="149" name="Table 4"/>
          <p:cNvGraphicFramePr/>
          <p:nvPr/>
        </p:nvGraphicFramePr>
        <p:xfrm>
          <a:off x="412560" y="2056680"/>
          <a:ext cx="11005200" cy="3759120"/>
        </p:xfrm>
        <a:graphic>
          <a:graphicData uri="http://schemas.openxmlformats.org/drawingml/2006/table">
            <a:tbl>
              <a:tblPr/>
              <a:tblGrid>
                <a:gridCol w="2418120"/>
                <a:gridCol w="8587080"/>
              </a:tblGrid>
              <a:tr h="48564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до 25 000 рублей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- на 1 голову импортного племенного молодняка КРС молочного направления;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49140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до 30 000 рублей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- на 1 голову приобретённого отечественного племенного молодняка с/х животных;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48564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до 3 000 рублей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- на содержание 1 головы племенного маточного поголовья КРС молочного направления;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48564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до 1 500 рублей 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1600" spc="-1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- </a:t>
                      </a: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на содержание 1 головы племенного маточного поголовья КРС мясного направления;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34776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до 3,2 рубля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- на 1 литр реализованного молока; 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76896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до 50%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- на приобретение сельскохозяйственной техники и оборудования;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b="0" lang="ru-RU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34776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до 25%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- на строительство и модернизацию объектов животноводства (федеральный бюджет);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34632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до 50%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- на приобретение рыбопосадочного материала и комбикормов для рыб.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50" name="Line 5"/>
          <p:cNvSpPr/>
          <p:nvPr/>
        </p:nvSpPr>
        <p:spPr>
          <a:xfrm>
            <a:off x="2758680" y="2191680"/>
            <a:ext cx="0" cy="3807000"/>
          </a:xfrm>
          <a:prstGeom prst="line">
            <a:avLst/>
          </a:prstGeom>
          <a:ln cap="rnd" w="11448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Picture 2" descr="О формах государственной поддержки малого бизнеса в городе Ростове-на-Дону и Ростовской области на 2019 год"/>
          <p:cNvPicPr/>
          <p:nvPr/>
        </p:nvPicPr>
        <p:blipFill>
          <a:blip r:embed="rId1"/>
          <a:stretch/>
        </p:blipFill>
        <p:spPr>
          <a:xfrm>
            <a:off x="412560" y="2037600"/>
            <a:ext cx="9559080" cy="5543640"/>
          </a:xfrm>
          <a:prstGeom prst="rect">
            <a:avLst/>
          </a:prstGeom>
          <a:ln w="9360">
            <a:solidFill>
              <a:schemeClr val="accent1"/>
            </a:solidFill>
            <a:round/>
          </a:ln>
          <a:effectLst>
            <a:glow rad="114300">
              <a:schemeClr val="accent1">
                <a:alpha val="0"/>
              </a:schemeClr>
            </a:glow>
            <a:outerShdw algn="ctr" blurRad="1193800" dir="0" rotWithShape="0" sx="1000" sy="1000">
              <a:srgbClr val="000000"/>
            </a:outerShdw>
            <a:softEdge rad="1270000"/>
          </a:effectLst>
        </p:spPr>
      </p:pic>
      <p:sp>
        <p:nvSpPr>
          <p:cNvPr id="152" name="TextShape 1"/>
          <p:cNvSpPr txBox="1"/>
          <p:nvPr/>
        </p:nvSpPr>
        <p:spPr>
          <a:xfrm>
            <a:off x="1758240" y="744480"/>
            <a:ext cx="7153200" cy="4853160"/>
          </a:xfrm>
          <a:prstGeom prst="rect">
            <a:avLst/>
          </a:prstGeom>
          <a:noFill/>
          <a:ln>
            <a:noFill/>
          </a:ln>
          <a:effectLst>
            <a:outerShdw dist="250081" dir="8461089">
              <a:srgbClr val="000000">
                <a:alpha val="28000"/>
              </a:srgbClr>
            </a:outerShdw>
          </a:effectLst>
        </p:spPr>
        <p:txBody>
          <a:bodyPr>
            <a:noAutofit/>
          </a:bodyPr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ts val="4000"/>
              </a:lnSpc>
            </a:pPr>
            <a:r>
              <a:rPr b="1" lang="ru-RU" sz="3200" spc="-1" strike="noStrike">
                <a:solidFill>
                  <a:srgbClr val="2f5597"/>
                </a:solidFill>
                <a:latin typeface="Calibri"/>
                <a:ea typeface="PT Astra Serif"/>
              </a:rPr>
              <a:t>Дополнительная потребность </a:t>
            </a:r>
            <a:endParaRPr b="0" lang="ru-RU" sz="3200" spc="-1" strike="noStrike">
              <a:latin typeface="Arial"/>
            </a:endParaRPr>
          </a:p>
          <a:p>
            <a:pPr algn="just">
              <a:lnSpc>
                <a:spcPts val="4000"/>
              </a:lnSpc>
            </a:pPr>
            <a:r>
              <a:rPr b="1" lang="ru-RU" sz="3200" spc="-1" strike="noStrike">
                <a:solidFill>
                  <a:srgbClr val="2f5597"/>
                </a:solidFill>
                <a:latin typeface="Calibri"/>
                <a:ea typeface="PT Astra Serif"/>
              </a:rPr>
              <a:t>Ульяновской области в сыром молоке:</a:t>
            </a:r>
            <a:endParaRPr b="0" lang="ru-RU" sz="32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32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32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r>
              <a:rPr b="1" lang="ru-RU" sz="3200" spc="-1" strike="noStrike">
                <a:solidFill>
                  <a:srgbClr val="2f5597"/>
                </a:solidFill>
                <a:latin typeface="Calibri"/>
                <a:ea typeface="PT Astra Serif"/>
              </a:rPr>
              <a:t>Для полного обеспечения Ульяновской области молоком необходимо:</a:t>
            </a:r>
            <a:endParaRPr b="0" lang="ru-RU" sz="32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32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32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r>
              <a:rPr b="1" lang="ru-RU" sz="3200" spc="-1" strike="noStrike">
                <a:solidFill>
                  <a:srgbClr val="2f5597"/>
                </a:solidFill>
                <a:latin typeface="Calibri"/>
                <a:ea typeface="PT Astra Serif"/>
              </a:rPr>
              <a:t>Действующие предприятия по переработке молока:</a:t>
            </a:r>
            <a:endParaRPr b="0" lang="ru-RU" sz="32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32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32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32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32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32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32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32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32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32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32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32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3200" spc="-1" strike="noStrike">
              <a:latin typeface="Arial"/>
            </a:endParaRPr>
          </a:p>
          <a:p>
            <a:pPr algn="just">
              <a:lnSpc>
                <a:spcPct val="90000"/>
              </a:lnSpc>
            </a:pPr>
            <a:endParaRPr b="0" lang="ru-RU" sz="3200" spc="-1" strike="noStrike">
              <a:latin typeface="Arial"/>
            </a:endParaRPr>
          </a:p>
          <a:p>
            <a:pPr algn="just">
              <a:lnSpc>
                <a:spcPct val="90000"/>
              </a:lnSpc>
            </a:pPr>
            <a:endParaRPr b="0" lang="ru-RU" sz="3200" spc="-1" strike="noStrike">
              <a:latin typeface="Arial"/>
            </a:endParaRPr>
          </a:p>
          <a:p>
            <a:pPr algn="just">
              <a:lnSpc>
                <a:spcPct val="90000"/>
              </a:lnSpc>
            </a:pPr>
            <a:endParaRPr b="0" lang="ru-RU" sz="3200" spc="-1" strike="noStrike">
              <a:latin typeface="Arial"/>
            </a:endParaRPr>
          </a:p>
          <a:p>
            <a:pPr algn="just">
              <a:lnSpc>
                <a:spcPct val="90000"/>
              </a:lnSpc>
            </a:pPr>
            <a:endParaRPr b="0" lang="ru-RU" sz="32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32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32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32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32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153" name="CustomShape 2"/>
          <p:cNvSpPr/>
          <p:nvPr/>
        </p:nvSpPr>
        <p:spPr>
          <a:xfrm>
            <a:off x="2117520" y="94680"/>
            <a:ext cx="10075320" cy="1108800"/>
          </a:xfrm>
          <a:prstGeom prst="roundRect">
            <a:avLst>
              <a:gd name="adj" fmla="val 16667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algn="ctr" blurRad="149987" dir="8461089" dist="250081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dir="t" rig="contrasting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Целесообразность реализации инвестиционного проекта по строительству молочно-товарной фермы на территории Ульяновской области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154" name="Рисунок 3_5" descr=""/>
          <p:cNvPicPr/>
          <p:nvPr/>
        </p:nvPicPr>
        <p:blipFill>
          <a:blip r:embed="rId2"/>
          <a:stretch/>
        </p:blipFill>
        <p:spPr>
          <a:xfrm>
            <a:off x="63000" y="257760"/>
            <a:ext cx="1578960" cy="1352160"/>
          </a:xfrm>
          <a:prstGeom prst="rect">
            <a:avLst/>
          </a:prstGeom>
          <a:ln>
            <a:noFill/>
          </a:ln>
          <a:effectLst>
            <a:glow rad="279360">
              <a:srgbClr val="ffffff"/>
            </a:glow>
            <a:outerShdw algn="ctr" blurRad="19050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55" name="CustomShape 3"/>
          <p:cNvSpPr/>
          <p:nvPr/>
        </p:nvSpPr>
        <p:spPr>
          <a:xfrm>
            <a:off x="8602200" y="1494720"/>
            <a:ext cx="3310560" cy="1297080"/>
          </a:xfrm>
          <a:prstGeom prst="rect">
            <a:avLst/>
          </a:prstGeom>
          <a:noFill/>
          <a:ln>
            <a:noFill/>
          </a:ln>
          <a:effectLst>
            <a:outerShdw algn="ctr" blurRad="44450" dir="5400000" dist="2808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15600000"/>
            </a:lightRig>
          </a:scene3d>
          <a:sp3d>
            <a:bevelT w="190500" h="38100"/>
          </a:sp3d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1" lang="ru-RU" sz="4000" spc="-1" strike="noStrike">
                <a:solidFill>
                  <a:srgbClr val="ffc000"/>
                </a:solidFill>
                <a:latin typeface="PT Astra Serif"/>
                <a:ea typeface="PT Astra Serif"/>
              </a:rPr>
              <a:t>107 тыс.тонн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156" name="CustomShape 4"/>
          <p:cNvSpPr/>
          <p:nvPr/>
        </p:nvSpPr>
        <p:spPr>
          <a:xfrm>
            <a:off x="8666280" y="3386520"/>
            <a:ext cx="3526560" cy="1297080"/>
          </a:xfrm>
          <a:prstGeom prst="rect">
            <a:avLst/>
          </a:prstGeom>
          <a:noFill/>
          <a:ln>
            <a:noFill/>
          </a:ln>
          <a:effectLst>
            <a:outerShdw algn="ctr" blurRad="44450" dir="5400000" dist="2808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15600000"/>
            </a:lightRig>
          </a:scene3d>
          <a:sp3d>
            <a:bevelT w="190500" h="38100"/>
          </a:sp3d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1" lang="ru-RU" sz="4000" spc="-1" strike="noStrike">
                <a:solidFill>
                  <a:srgbClr val="ffc000"/>
                </a:solidFill>
                <a:latin typeface="PT Astra Serif"/>
                <a:ea typeface="PT Astra Serif"/>
              </a:rPr>
              <a:t>12 ферм по 1200 голов</a:t>
            </a:r>
            <a:endParaRPr b="0" lang="ru-RU" sz="4000" spc="-1" strike="noStrike">
              <a:latin typeface="Arial"/>
            </a:endParaRPr>
          </a:p>
        </p:txBody>
      </p:sp>
      <p:pic>
        <p:nvPicPr>
          <p:cNvPr id="157" name="Рисунок 11" descr=""/>
          <p:cNvPicPr/>
          <p:nvPr/>
        </p:nvPicPr>
        <p:blipFill>
          <a:blip r:embed="rId3"/>
          <a:stretch/>
        </p:blipFill>
        <p:spPr>
          <a:xfrm>
            <a:off x="549000" y="1658520"/>
            <a:ext cx="1229040" cy="1161720"/>
          </a:xfrm>
          <a:prstGeom prst="rect">
            <a:avLst/>
          </a:prstGeom>
          <a:ln>
            <a:noFill/>
          </a:ln>
        </p:spPr>
      </p:pic>
      <p:pic>
        <p:nvPicPr>
          <p:cNvPr id="158" name="Рисунок 14" descr=""/>
          <p:cNvPicPr/>
          <p:nvPr/>
        </p:nvPicPr>
        <p:blipFill>
          <a:blip r:embed="rId4"/>
          <a:stretch/>
        </p:blipFill>
        <p:spPr>
          <a:xfrm>
            <a:off x="549000" y="3487320"/>
            <a:ext cx="1229040" cy="1161720"/>
          </a:xfrm>
          <a:prstGeom prst="rect">
            <a:avLst/>
          </a:prstGeom>
          <a:ln>
            <a:noFill/>
          </a:ln>
        </p:spPr>
      </p:pic>
      <p:pic>
        <p:nvPicPr>
          <p:cNvPr id="159" name="Рисунок 15" descr=""/>
          <p:cNvPicPr/>
          <p:nvPr/>
        </p:nvPicPr>
        <p:blipFill>
          <a:blip r:embed="rId5"/>
          <a:stretch/>
        </p:blipFill>
        <p:spPr>
          <a:xfrm>
            <a:off x="538920" y="4909680"/>
            <a:ext cx="1229040" cy="1161720"/>
          </a:xfrm>
          <a:prstGeom prst="rect">
            <a:avLst/>
          </a:prstGeom>
          <a:ln>
            <a:noFill/>
          </a:ln>
        </p:spPr>
      </p:pic>
      <p:sp>
        <p:nvSpPr>
          <p:cNvPr id="160" name="CustomShape 5"/>
          <p:cNvSpPr/>
          <p:nvPr/>
        </p:nvSpPr>
        <p:spPr>
          <a:xfrm>
            <a:off x="8666280" y="5081760"/>
            <a:ext cx="3526560" cy="1297080"/>
          </a:xfrm>
          <a:prstGeom prst="rect">
            <a:avLst/>
          </a:prstGeom>
          <a:noFill/>
          <a:ln>
            <a:noFill/>
          </a:ln>
          <a:effectLst>
            <a:outerShdw algn="ctr" blurRad="44450" dir="5400000" dist="2808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15600000"/>
            </a:lightRig>
          </a:scene3d>
          <a:sp3d>
            <a:bevelT w="190500" h="38100"/>
          </a:sp3d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1" lang="ru-RU" sz="4000" spc="-1" strike="noStrike">
                <a:solidFill>
                  <a:srgbClr val="ffc000"/>
                </a:solidFill>
                <a:latin typeface="PT Astra Serif"/>
                <a:ea typeface="PT Astra Serif"/>
              </a:rPr>
              <a:t>30 предприятий</a:t>
            </a:r>
            <a:endParaRPr b="0" lang="ru-RU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extShape 1"/>
          <p:cNvSpPr txBox="1"/>
          <p:nvPr/>
        </p:nvSpPr>
        <p:spPr>
          <a:xfrm>
            <a:off x="1523880" y="1122480"/>
            <a:ext cx="9144360" cy="238716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TextShape 2"/>
          <p:cNvSpPr txBox="1"/>
          <p:nvPr/>
        </p:nvSpPr>
        <p:spPr>
          <a:xfrm>
            <a:off x="1523880" y="3602160"/>
            <a:ext cx="9144360" cy="16552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  <p:sp>
        <p:nvSpPr>
          <p:cNvPr id="163" name="CustomShape 3"/>
          <p:cNvSpPr/>
          <p:nvPr/>
        </p:nvSpPr>
        <p:spPr>
          <a:xfrm>
            <a:off x="336960" y="5514480"/>
            <a:ext cx="11454840" cy="1207080"/>
          </a:xfrm>
          <a:prstGeom prst="roundRect">
            <a:avLst>
              <a:gd name="adj" fmla="val 16667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algn="ctr" blurRad="149987" dir="8461089" dist="250081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dir="t" rig="contrasting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r>
              <a:rPr b="0" lang="ru-RU" sz="2400" spc="-1" strike="noStrike">
                <a:solidFill>
                  <a:srgbClr val="ffffff"/>
                </a:solidFill>
                <a:latin typeface="Arial"/>
                <a:ea typeface="DejaVu Sans"/>
              </a:rPr>
              <a:t>Площадки под реализацию инвестиционного проекта</a:t>
            </a:r>
            <a:endParaRPr b="0" lang="ru-RU" sz="24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ru-RU" sz="24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0" lang="ru-RU" sz="2400" spc="-1" strike="noStrike">
                <a:solidFill>
                  <a:srgbClr val="ffffff"/>
                </a:solidFill>
                <a:latin typeface="Arial"/>
                <a:ea typeface="DejaVu Sans"/>
              </a:rPr>
              <a:t>по строительству молочно-товарной фермы на 1200 голов</a:t>
            </a:r>
            <a:endParaRPr b="0" lang="ru-RU" sz="24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ru-RU" sz="24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164" name="Picture 2" descr="Похожее изображение"/>
          <p:cNvPicPr/>
          <p:nvPr/>
        </p:nvPicPr>
        <p:blipFill>
          <a:blip r:embed="rId1"/>
          <a:stretch/>
        </p:blipFill>
        <p:spPr>
          <a:xfrm>
            <a:off x="0" y="0"/>
            <a:ext cx="12192840" cy="52574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Shape 1"/>
          <p:cNvSpPr txBox="1"/>
          <p:nvPr/>
        </p:nvSpPr>
        <p:spPr>
          <a:xfrm>
            <a:off x="323640" y="1364400"/>
            <a:ext cx="11606400" cy="48531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</p:txBody>
      </p:sp>
      <p:sp>
        <p:nvSpPr>
          <p:cNvPr id="166" name="CustomShape 2"/>
          <p:cNvSpPr/>
          <p:nvPr/>
        </p:nvSpPr>
        <p:spPr>
          <a:xfrm>
            <a:off x="2117520" y="255240"/>
            <a:ext cx="10075320" cy="1108800"/>
          </a:xfrm>
          <a:prstGeom prst="roundRect">
            <a:avLst>
              <a:gd name="adj" fmla="val 16667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algn="ctr" blurRad="149987" dir="8461089" dist="250081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dir="t" rig="contrasting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Инвестиционная площадка  </a:t>
            </a:r>
            <a:endParaRPr b="0" lang="ru-RU" sz="20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для развития животноводства, птицеводства</a:t>
            </a:r>
            <a:endParaRPr b="0" lang="ru-RU" sz="20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Ульяновская область, Кузоватовский район, сельское поселение Коромысловка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167" name="Рисунок 3_5" descr=""/>
          <p:cNvPicPr/>
          <p:nvPr/>
        </p:nvPicPr>
        <p:blipFill>
          <a:blip r:embed="rId1"/>
          <a:stretch/>
        </p:blipFill>
        <p:spPr>
          <a:xfrm>
            <a:off x="63000" y="257760"/>
            <a:ext cx="1578960" cy="1352160"/>
          </a:xfrm>
          <a:prstGeom prst="rect">
            <a:avLst/>
          </a:prstGeom>
          <a:ln>
            <a:noFill/>
          </a:ln>
          <a:effectLst>
            <a:glow rad="279360">
              <a:srgbClr val="ffffff"/>
            </a:glow>
            <a:outerShdw algn="ctr" blurRad="19050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68" name="CustomShape 3"/>
          <p:cNvSpPr/>
          <p:nvPr/>
        </p:nvSpPr>
        <p:spPr>
          <a:xfrm>
            <a:off x="323640" y="1781280"/>
            <a:ext cx="11545560" cy="4586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rgbClr val="000000"/>
                </a:solidFill>
                <a:latin typeface="Arial"/>
                <a:ea typeface="PT Astra Serif"/>
              </a:rPr>
              <a:t>                               </a:t>
            </a:r>
            <a:r>
              <a:rPr b="0" lang="ru-RU" sz="1200" spc="-1" strike="noStrike">
                <a:solidFill>
                  <a:srgbClr val="000000"/>
                </a:solidFill>
                <a:latin typeface="Arial"/>
                <a:ea typeface="PT Astra Serif"/>
              </a:rPr>
              <a:t>  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Форма собственности: </a:t>
            </a: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муниципальная</a:t>
            </a:r>
            <a:endParaRPr b="0" lang="ru-RU" sz="1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Категория земель: </a:t>
            </a: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с/х назначения</a:t>
            </a:r>
            <a:endParaRPr b="0" lang="ru-RU" sz="1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   </a:t>
            </a: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       </a:t>
            </a: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        </a:t>
            </a: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Транспортная доступность:</a:t>
            </a: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        </a:t>
            </a: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Расстояние до ближайшей автомобильной дороги (км): </a:t>
            </a: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- Местного назначения 0,5 км.</a:t>
            </a: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                                                                                                            </a:t>
            </a: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- Регионального назначения 0,5 км.</a:t>
            </a: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                                                                                                            </a:t>
            </a: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- Федерального назначения 56 км.</a:t>
            </a: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Расстояние до ближайшего города и регионального центра:</a:t>
            </a: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до г. Ульяновска 110 км., до р.п.Кузоватово 6 км.</a:t>
            </a:r>
            <a:endParaRPr b="0" lang="ru-RU" sz="1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Расстояние до ближайших железнодорожных путей: </a:t>
            </a: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6км. </a:t>
            </a: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Инфраструктура инвестиционной площадки: </a:t>
            </a: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                            </a:t>
            </a:r>
            <a:endParaRPr b="0" lang="ru-RU" sz="1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Описание площадки: </a:t>
            </a:r>
            <a:endParaRPr b="0" lang="ru-RU" sz="1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Земельный участок площадью 693 Га. Строения и сооружения на земельном участке отсутствуют. Имеется возможность подключения к электро-, газо-</a:t>
            </a:r>
            <a:br/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и водоснабжению.</a:t>
            </a:r>
            <a:endParaRPr b="0" lang="ru-RU" sz="1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250" spc="-1" strike="noStrike">
              <a:latin typeface="Arial"/>
            </a:endParaRPr>
          </a:p>
        </p:txBody>
      </p:sp>
      <p:pic>
        <p:nvPicPr>
          <p:cNvPr id="169" name="Рисунок 6" descr=""/>
          <p:cNvPicPr/>
          <p:nvPr/>
        </p:nvPicPr>
        <p:blipFill>
          <a:blip r:embed="rId2"/>
          <a:stretch/>
        </p:blipFill>
        <p:spPr>
          <a:xfrm>
            <a:off x="262440" y="2313000"/>
            <a:ext cx="419040" cy="503640"/>
          </a:xfrm>
          <a:prstGeom prst="rect">
            <a:avLst/>
          </a:prstGeom>
          <a:ln>
            <a:noFill/>
          </a:ln>
        </p:spPr>
      </p:pic>
      <p:pic>
        <p:nvPicPr>
          <p:cNvPr id="170" name="Рисунок 8" descr=""/>
          <p:cNvPicPr/>
          <p:nvPr/>
        </p:nvPicPr>
        <p:blipFill>
          <a:blip r:embed="rId3"/>
          <a:stretch/>
        </p:blipFill>
        <p:spPr>
          <a:xfrm>
            <a:off x="425520" y="4560480"/>
            <a:ext cx="415440" cy="630000"/>
          </a:xfrm>
          <a:prstGeom prst="rect">
            <a:avLst/>
          </a:prstGeom>
          <a:ln>
            <a:noFill/>
          </a:ln>
        </p:spPr>
      </p:pic>
      <p:graphicFrame>
        <p:nvGraphicFramePr>
          <p:cNvPr id="171" name="Table 4"/>
          <p:cNvGraphicFramePr/>
          <p:nvPr/>
        </p:nvGraphicFramePr>
        <p:xfrm>
          <a:off x="262440" y="4560480"/>
          <a:ext cx="11930040" cy="714240"/>
        </p:xfrm>
        <a:graphic>
          <a:graphicData uri="http://schemas.openxmlformats.org/drawingml/2006/table">
            <a:tbl>
              <a:tblPr/>
              <a:tblGrid>
                <a:gridCol w="619920"/>
                <a:gridCol w="2333160"/>
                <a:gridCol w="693360"/>
                <a:gridCol w="2821680"/>
                <a:gridCol w="2317680"/>
                <a:gridCol w="851040"/>
                <a:gridCol w="2293200"/>
              </a:tblGrid>
              <a:tr h="702360">
                <a:tc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38160">
                      <a:noFill/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Электроснабжение:</a:t>
                      </a:r>
                      <a:endParaRPr b="0" lang="ru-RU" sz="12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Есть возможность подключения </a:t>
                      </a:r>
                      <a:endParaRPr b="0" lang="ru-RU" sz="12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(до 400 кВт.,  500 м.)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38160">
                      <a:noFill/>
                    </a:lnB>
                    <a:noFill/>
                  </a:tcPr>
                </a:tc>
                <a:tc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38160">
                      <a:noFill/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Водоснабжение: </a:t>
                      </a:r>
                      <a:endParaRPr b="0" lang="ru-RU" sz="12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Есть возможность подключения </a:t>
                      </a:r>
                      <a:endParaRPr b="0" lang="ru-RU" sz="12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(до 25 куб./час.,  500 м.)</a:t>
                      </a:r>
                      <a:endParaRPr b="0" lang="ru-RU" sz="12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38160">
                      <a:noFill/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Газоснабжение: </a:t>
                      </a:r>
                      <a:endParaRPr b="0" lang="ru-RU" sz="12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Есть возможность подключения </a:t>
                      </a:r>
                      <a:endParaRPr b="0" lang="ru-RU" sz="12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(до 30 куб./час.,  500 м.)</a:t>
                      </a:r>
                      <a:endParaRPr b="0" lang="ru-RU" sz="12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38160">
                      <a:noFill/>
                    </a:lnB>
                    <a:noFill/>
                  </a:tcPr>
                </a:tc>
                <a:tc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38160">
                      <a:noFill/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PT Astra Serif"/>
                        </a:rPr>
                        <a:t>Площадь земельного </a:t>
                      </a: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Arial"/>
                          <a:ea typeface="PT Astra Serif"/>
                        </a:rPr>
                        <a:t>участка: 693 Га.</a:t>
                      </a:r>
                      <a:endParaRPr b="0" lang="ru-RU" sz="12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38160">
                      <a:noFill/>
                    </a:lnB>
                    <a:noFill/>
                  </a:tcPr>
                </a:tc>
              </a:tr>
              <a:tr h="347760">
                <a:tc gridSpan="7"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38160">
                      <a:noFill/>
                    </a:lnT>
                    <a:lnB w="12240">
                      <a:noFill/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  <p:pic>
        <p:nvPicPr>
          <p:cNvPr id="172" name="Рисунок 9" descr=""/>
          <p:cNvPicPr/>
          <p:nvPr/>
        </p:nvPicPr>
        <p:blipFill>
          <a:blip r:embed="rId4"/>
          <a:stretch/>
        </p:blipFill>
        <p:spPr>
          <a:xfrm>
            <a:off x="3398400" y="4661280"/>
            <a:ext cx="415440" cy="546840"/>
          </a:xfrm>
          <a:prstGeom prst="rect">
            <a:avLst/>
          </a:prstGeom>
          <a:ln>
            <a:noFill/>
          </a:ln>
        </p:spPr>
      </p:pic>
      <p:pic>
        <p:nvPicPr>
          <p:cNvPr id="173" name="Рисунок 11" descr=""/>
          <p:cNvPicPr/>
          <p:nvPr/>
        </p:nvPicPr>
        <p:blipFill>
          <a:blip r:embed="rId5"/>
          <a:stretch/>
        </p:blipFill>
        <p:spPr>
          <a:xfrm>
            <a:off x="6227640" y="4723920"/>
            <a:ext cx="472320" cy="550800"/>
          </a:xfrm>
          <a:prstGeom prst="rect">
            <a:avLst/>
          </a:prstGeom>
          <a:ln>
            <a:noFill/>
          </a:ln>
        </p:spPr>
      </p:pic>
      <p:pic>
        <p:nvPicPr>
          <p:cNvPr id="174" name="Рисунок 13" descr=""/>
          <p:cNvPicPr/>
          <p:nvPr/>
        </p:nvPicPr>
        <p:blipFill>
          <a:blip r:embed="rId6"/>
          <a:stretch/>
        </p:blipFill>
        <p:spPr>
          <a:xfrm>
            <a:off x="9257760" y="4661280"/>
            <a:ext cx="415440" cy="494280"/>
          </a:xfrm>
          <a:prstGeom prst="rect">
            <a:avLst/>
          </a:prstGeom>
          <a:ln>
            <a:noFill/>
          </a:ln>
        </p:spPr>
      </p:pic>
      <p:pic>
        <p:nvPicPr>
          <p:cNvPr id="175" name="Рисунок 150_3" descr=""/>
          <p:cNvPicPr/>
          <p:nvPr/>
        </p:nvPicPr>
        <p:blipFill>
          <a:blip r:embed="rId7"/>
          <a:stretch/>
        </p:blipFill>
        <p:spPr>
          <a:xfrm>
            <a:off x="8038440" y="926640"/>
            <a:ext cx="4529160" cy="2696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Shape 1"/>
          <p:cNvSpPr txBox="1"/>
          <p:nvPr/>
        </p:nvSpPr>
        <p:spPr>
          <a:xfrm>
            <a:off x="323640" y="1364400"/>
            <a:ext cx="11606400" cy="48531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</p:txBody>
      </p:sp>
      <p:sp>
        <p:nvSpPr>
          <p:cNvPr id="177" name="CustomShape 2"/>
          <p:cNvSpPr/>
          <p:nvPr/>
        </p:nvSpPr>
        <p:spPr>
          <a:xfrm>
            <a:off x="2117520" y="255240"/>
            <a:ext cx="10075320" cy="1108800"/>
          </a:xfrm>
          <a:prstGeom prst="roundRect">
            <a:avLst>
              <a:gd name="adj" fmla="val 16667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algn="ctr" blurRad="149987" dir="8461089" dist="250081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dir="t" rig="contrasting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Инвестиционная площадка </a:t>
            </a:r>
            <a:endParaRPr b="0" lang="ru-RU" sz="20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для развития животноводства, птицеводства</a:t>
            </a:r>
            <a:endParaRPr b="0" lang="ru-RU" sz="20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Ульяновская область, Кузоватовский район, сельское поселение Коромысловка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178" name="Рисунок 3_5" descr=""/>
          <p:cNvPicPr/>
          <p:nvPr/>
        </p:nvPicPr>
        <p:blipFill>
          <a:blip r:embed="rId1"/>
          <a:stretch/>
        </p:blipFill>
        <p:spPr>
          <a:xfrm>
            <a:off x="63000" y="257760"/>
            <a:ext cx="1578960" cy="1352160"/>
          </a:xfrm>
          <a:prstGeom prst="rect">
            <a:avLst/>
          </a:prstGeom>
          <a:ln>
            <a:noFill/>
          </a:ln>
          <a:effectLst>
            <a:glow rad="279360">
              <a:srgbClr val="ffffff"/>
            </a:glow>
            <a:outerShdw algn="ctr" blurRad="19050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79" name="CustomShape 3"/>
          <p:cNvSpPr/>
          <p:nvPr/>
        </p:nvSpPr>
        <p:spPr>
          <a:xfrm>
            <a:off x="323640" y="1781280"/>
            <a:ext cx="11545560" cy="4586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Форма собственности:</a:t>
            </a: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 областная</a:t>
            </a:r>
            <a:endParaRPr b="0" lang="ru-RU" sz="1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Категория земель: </a:t>
            </a: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с/х назначения</a:t>
            </a:r>
            <a:endParaRPr b="0" lang="ru-RU" sz="1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       </a:t>
            </a: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        </a:t>
            </a: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Транспортная доступность:</a:t>
            </a: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        </a:t>
            </a: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Расстояние до ближайшей автомобильной дороги (км): </a:t>
            </a: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- Местного назначения 0,5 км.</a:t>
            </a: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                                                                                                            </a:t>
            </a: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- Регионального назначения 0,5 км.</a:t>
            </a: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                                                                                                            </a:t>
            </a: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- Федерального назначения 56 км.</a:t>
            </a: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Расстояние до ближайшего города и регионального центра:</a:t>
            </a: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до г. Ульяновска 110 км., до р.п.Кузоватово 6 км.</a:t>
            </a:r>
            <a:endParaRPr b="0" lang="ru-RU" sz="1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Расстояние до ближайших железнодорожных путей: </a:t>
            </a: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6 км. </a:t>
            </a: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Инфраструктура инвестиционной площадки: </a:t>
            </a: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                            </a:t>
            </a:r>
            <a:endParaRPr b="0" lang="ru-RU" sz="1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Описание площадки: </a:t>
            </a:r>
            <a:endParaRPr b="0" lang="ru-RU" sz="1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Земельный участок площадью 120 Га. Строения и сооружения на земельном участке отсутствуют. Имеется возможность подключения к электро-, газо- и водоснабжению. </a:t>
            </a:r>
            <a:endParaRPr b="0" lang="ru-RU" sz="1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250" spc="-1" strike="noStrike">
              <a:latin typeface="Arial"/>
            </a:endParaRPr>
          </a:p>
        </p:txBody>
      </p:sp>
      <p:pic>
        <p:nvPicPr>
          <p:cNvPr id="180" name="Рисунок 6" descr=""/>
          <p:cNvPicPr/>
          <p:nvPr/>
        </p:nvPicPr>
        <p:blipFill>
          <a:blip r:embed="rId2"/>
          <a:stretch/>
        </p:blipFill>
        <p:spPr>
          <a:xfrm>
            <a:off x="262440" y="2313000"/>
            <a:ext cx="419040" cy="503640"/>
          </a:xfrm>
          <a:prstGeom prst="rect">
            <a:avLst/>
          </a:prstGeom>
          <a:ln>
            <a:noFill/>
          </a:ln>
        </p:spPr>
      </p:pic>
      <p:pic>
        <p:nvPicPr>
          <p:cNvPr id="181" name="Рисунок 8" descr=""/>
          <p:cNvPicPr/>
          <p:nvPr/>
        </p:nvPicPr>
        <p:blipFill>
          <a:blip r:embed="rId3"/>
          <a:stretch/>
        </p:blipFill>
        <p:spPr>
          <a:xfrm>
            <a:off x="425520" y="4560480"/>
            <a:ext cx="415440" cy="630000"/>
          </a:xfrm>
          <a:prstGeom prst="rect">
            <a:avLst/>
          </a:prstGeom>
          <a:ln>
            <a:noFill/>
          </a:ln>
        </p:spPr>
      </p:pic>
      <p:graphicFrame>
        <p:nvGraphicFramePr>
          <p:cNvPr id="182" name="Table 4"/>
          <p:cNvGraphicFramePr/>
          <p:nvPr/>
        </p:nvGraphicFramePr>
        <p:xfrm>
          <a:off x="262440" y="4560480"/>
          <a:ext cx="11930040" cy="714240"/>
        </p:xfrm>
        <a:graphic>
          <a:graphicData uri="http://schemas.openxmlformats.org/drawingml/2006/table">
            <a:tbl>
              <a:tblPr/>
              <a:tblGrid>
                <a:gridCol w="619920"/>
                <a:gridCol w="2333160"/>
                <a:gridCol w="693360"/>
                <a:gridCol w="2821680"/>
                <a:gridCol w="2317680"/>
                <a:gridCol w="699120"/>
                <a:gridCol w="2445120"/>
              </a:tblGrid>
              <a:tr h="702360">
                <a:tc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38160">
                      <a:noFill/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Электроснабжение:</a:t>
                      </a:r>
                      <a:endParaRPr b="0" lang="ru-RU" sz="12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Есть возможность подключения </a:t>
                      </a:r>
                      <a:endParaRPr b="0" lang="ru-RU" sz="12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(до 400 кВт.,  500 м.)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38160">
                      <a:noFill/>
                    </a:lnB>
                    <a:noFill/>
                  </a:tcPr>
                </a:tc>
                <a:tc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38160">
                      <a:noFill/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Водоснабжение: </a:t>
                      </a:r>
                      <a:endParaRPr b="0" lang="ru-RU" sz="12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Есть возможность подключения </a:t>
                      </a:r>
                      <a:endParaRPr b="0" lang="ru-RU" sz="12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(до 25 куб./час.,  500 м.)</a:t>
                      </a:r>
                      <a:endParaRPr b="0" lang="ru-RU" sz="12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38160">
                      <a:noFill/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Газоснабжение: </a:t>
                      </a:r>
                      <a:endParaRPr b="0" lang="ru-RU" sz="12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Есть возможность подключения </a:t>
                      </a:r>
                      <a:endParaRPr b="0" lang="ru-RU" sz="12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(до 30 куб./час.,  500 м.)</a:t>
                      </a:r>
                      <a:endParaRPr b="0" lang="ru-RU" sz="12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38160">
                      <a:noFill/>
                    </a:lnB>
                    <a:noFill/>
                  </a:tcPr>
                </a:tc>
                <a:tc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38160">
                      <a:noFill/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Площадь земельного участка: </a:t>
                      </a: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120 Га.</a:t>
                      </a:r>
                      <a:endParaRPr b="0" lang="ru-RU" sz="12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38160">
                      <a:noFill/>
                    </a:lnB>
                    <a:noFill/>
                  </a:tcPr>
                </a:tc>
              </a:tr>
              <a:tr h="347760">
                <a:tc gridSpan="7"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38160">
                      <a:noFill/>
                    </a:lnT>
                    <a:lnB w="12240">
                      <a:noFill/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  <p:pic>
        <p:nvPicPr>
          <p:cNvPr id="183" name="Рисунок 9" descr=""/>
          <p:cNvPicPr/>
          <p:nvPr/>
        </p:nvPicPr>
        <p:blipFill>
          <a:blip r:embed="rId4"/>
          <a:stretch/>
        </p:blipFill>
        <p:spPr>
          <a:xfrm>
            <a:off x="3398400" y="4661280"/>
            <a:ext cx="415440" cy="546840"/>
          </a:xfrm>
          <a:prstGeom prst="rect">
            <a:avLst/>
          </a:prstGeom>
          <a:ln>
            <a:noFill/>
          </a:ln>
        </p:spPr>
      </p:pic>
      <p:pic>
        <p:nvPicPr>
          <p:cNvPr id="184" name="Рисунок 11" descr=""/>
          <p:cNvPicPr/>
          <p:nvPr/>
        </p:nvPicPr>
        <p:blipFill>
          <a:blip r:embed="rId5"/>
          <a:stretch/>
        </p:blipFill>
        <p:spPr>
          <a:xfrm>
            <a:off x="6227640" y="4723920"/>
            <a:ext cx="472320" cy="550800"/>
          </a:xfrm>
          <a:prstGeom prst="rect">
            <a:avLst/>
          </a:prstGeom>
          <a:ln>
            <a:noFill/>
          </a:ln>
        </p:spPr>
      </p:pic>
      <p:pic>
        <p:nvPicPr>
          <p:cNvPr id="185" name="Рисунок 13" descr=""/>
          <p:cNvPicPr/>
          <p:nvPr/>
        </p:nvPicPr>
        <p:blipFill>
          <a:blip r:embed="rId6"/>
          <a:stretch/>
        </p:blipFill>
        <p:spPr>
          <a:xfrm>
            <a:off x="9257760" y="4723920"/>
            <a:ext cx="339840" cy="431640"/>
          </a:xfrm>
          <a:prstGeom prst="rect">
            <a:avLst/>
          </a:prstGeom>
          <a:ln>
            <a:noFill/>
          </a:ln>
        </p:spPr>
      </p:pic>
      <p:pic>
        <p:nvPicPr>
          <p:cNvPr id="186" name="Рисунок 150_3" descr=""/>
          <p:cNvPicPr/>
          <p:nvPr/>
        </p:nvPicPr>
        <p:blipFill>
          <a:blip r:embed="rId7"/>
          <a:stretch/>
        </p:blipFill>
        <p:spPr>
          <a:xfrm>
            <a:off x="8038440" y="926640"/>
            <a:ext cx="4529160" cy="2696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extShape 1"/>
          <p:cNvSpPr txBox="1"/>
          <p:nvPr/>
        </p:nvSpPr>
        <p:spPr>
          <a:xfrm>
            <a:off x="323640" y="1364400"/>
            <a:ext cx="11606400" cy="48531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</p:txBody>
      </p:sp>
      <p:sp>
        <p:nvSpPr>
          <p:cNvPr id="188" name="CustomShape 2"/>
          <p:cNvSpPr/>
          <p:nvPr/>
        </p:nvSpPr>
        <p:spPr>
          <a:xfrm>
            <a:off x="2117520" y="255240"/>
            <a:ext cx="10075320" cy="1108800"/>
          </a:xfrm>
          <a:prstGeom prst="roundRect">
            <a:avLst>
              <a:gd name="adj" fmla="val 16667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algn="ctr" blurRad="149987" dir="8461089" dist="250081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dir="t" rig="contrasting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Инвестиционная площадка для развития животноводства, птицеводства </a:t>
            </a:r>
            <a:endParaRPr b="0" lang="ru-RU" sz="20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433136 Ульяновская обл., Майнский район пос. ст. Выры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189" name="Рисунок 3_5" descr=""/>
          <p:cNvPicPr/>
          <p:nvPr/>
        </p:nvPicPr>
        <p:blipFill>
          <a:blip r:embed="rId1"/>
          <a:stretch/>
        </p:blipFill>
        <p:spPr>
          <a:xfrm>
            <a:off x="63000" y="257760"/>
            <a:ext cx="1578960" cy="1352160"/>
          </a:xfrm>
          <a:prstGeom prst="rect">
            <a:avLst/>
          </a:prstGeom>
          <a:ln>
            <a:noFill/>
          </a:ln>
          <a:effectLst>
            <a:glow rad="279360">
              <a:srgbClr val="ffffff"/>
            </a:glow>
            <a:outerShdw algn="ctr" blurRad="19050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90" name="CustomShape 3"/>
          <p:cNvSpPr/>
          <p:nvPr/>
        </p:nvSpPr>
        <p:spPr>
          <a:xfrm>
            <a:off x="323640" y="1781280"/>
            <a:ext cx="11545560" cy="4586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Форма собственности:</a:t>
            </a: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 муниципальная  </a:t>
            </a:r>
            <a:endParaRPr b="0" lang="ru-RU" sz="1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 </a:t>
            </a: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Категория земель: </a:t>
            </a: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с/х назначения</a:t>
            </a:r>
            <a:endParaRPr b="0" lang="ru-RU" sz="1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      </a:t>
            </a: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        </a:t>
            </a: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Транспортная доступность:</a:t>
            </a: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        </a:t>
            </a: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Расстояние до ближайшей автомобильной дороги (км): </a:t>
            </a: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- Местного назначения 0,1 км.</a:t>
            </a: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                                                                                                            </a:t>
            </a: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- Регионального назначения 0,1 км.</a:t>
            </a: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                                                                                                            </a:t>
            </a: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- Федерального назначения 18,5  км.</a:t>
            </a: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Расстояние до ближайшего города и регионального центра:</a:t>
            </a: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до г. Ульяновска 45,5 км., до р.п.Майна 26,5 км.</a:t>
            </a:r>
            <a:endParaRPr b="0" lang="ru-RU" sz="1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Расстояние до ближайших железнодорожных путей: </a:t>
            </a: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1,5 км. </a:t>
            </a: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Инфраструктура инвестиционной площадки: </a:t>
            </a: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                            </a:t>
            </a:r>
            <a:endParaRPr b="0" lang="ru-RU" sz="1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Описание площадки: </a:t>
            </a:r>
            <a:endParaRPr b="0" lang="ru-RU" sz="1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Земельный участок площадью 32 Га. Строения и сооружения на земельном участке отсутствуют. Имеется возможность подключения к электро-, газо- и водоснабжению.</a:t>
            </a:r>
            <a:endParaRPr b="0" lang="ru-RU" sz="1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250" spc="-1" strike="noStrike">
              <a:latin typeface="Arial"/>
            </a:endParaRPr>
          </a:p>
        </p:txBody>
      </p:sp>
      <p:pic>
        <p:nvPicPr>
          <p:cNvPr id="191" name="Рисунок 6" descr=""/>
          <p:cNvPicPr/>
          <p:nvPr/>
        </p:nvPicPr>
        <p:blipFill>
          <a:blip r:embed="rId2"/>
          <a:stretch/>
        </p:blipFill>
        <p:spPr>
          <a:xfrm>
            <a:off x="262440" y="2313000"/>
            <a:ext cx="419040" cy="503640"/>
          </a:xfrm>
          <a:prstGeom prst="rect">
            <a:avLst/>
          </a:prstGeom>
          <a:ln>
            <a:noFill/>
          </a:ln>
        </p:spPr>
      </p:pic>
      <p:pic>
        <p:nvPicPr>
          <p:cNvPr id="192" name="Рисунок 8" descr=""/>
          <p:cNvPicPr/>
          <p:nvPr/>
        </p:nvPicPr>
        <p:blipFill>
          <a:blip r:embed="rId3"/>
          <a:stretch/>
        </p:blipFill>
        <p:spPr>
          <a:xfrm>
            <a:off x="425520" y="4560480"/>
            <a:ext cx="415440" cy="630000"/>
          </a:xfrm>
          <a:prstGeom prst="rect">
            <a:avLst/>
          </a:prstGeom>
          <a:ln>
            <a:noFill/>
          </a:ln>
        </p:spPr>
      </p:pic>
      <p:graphicFrame>
        <p:nvGraphicFramePr>
          <p:cNvPr id="193" name="Table 4"/>
          <p:cNvGraphicFramePr/>
          <p:nvPr/>
        </p:nvGraphicFramePr>
        <p:xfrm>
          <a:off x="262440" y="4560480"/>
          <a:ext cx="11930040" cy="714240"/>
        </p:xfrm>
        <a:graphic>
          <a:graphicData uri="http://schemas.openxmlformats.org/drawingml/2006/table">
            <a:tbl>
              <a:tblPr/>
              <a:tblGrid>
                <a:gridCol w="619920"/>
                <a:gridCol w="2333160"/>
                <a:gridCol w="693360"/>
                <a:gridCol w="2821680"/>
                <a:gridCol w="2317680"/>
                <a:gridCol w="625320"/>
                <a:gridCol w="2518920"/>
              </a:tblGrid>
              <a:tr h="702360">
                <a:tc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38160">
                      <a:noFill/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Электроснабжение:</a:t>
                      </a:r>
                      <a:endParaRPr b="0" lang="ru-RU" sz="12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Есть возможность подключения </a:t>
                      </a:r>
                      <a:endParaRPr b="0" lang="ru-RU" sz="12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(до 250 кВт.,  500 м.)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38160">
                      <a:noFill/>
                    </a:lnB>
                    <a:noFill/>
                  </a:tcPr>
                </a:tc>
                <a:tc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38160">
                      <a:noFill/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Водоснабжение: </a:t>
                      </a:r>
                      <a:endParaRPr b="0" lang="ru-RU" sz="12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Есть возможность подключения </a:t>
                      </a:r>
                      <a:endParaRPr b="0" lang="ru-RU" sz="12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(до 65 куб./час.,  500 м.)</a:t>
                      </a:r>
                      <a:endParaRPr b="0" lang="ru-RU" sz="12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38160">
                      <a:noFill/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Газоснабжение: </a:t>
                      </a:r>
                      <a:endParaRPr b="0" lang="ru-RU" sz="12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Есть возможность подключения </a:t>
                      </a:r>
                      <a:endParaRPr b="0" lang="ru-RU" sz="12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(до 214 куб./час.,  1500 м.)</a:t>
                      </a:r>
                      <a:endParaRPr b="0" lang="ru-RU" sz="12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38160">
                      <a:noFill/>
                    </a:lnB>
                    <a:noFill/>
                  </a:tcPr>
                </a:tc>
                <a:tc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38160">
                      <a:noFill/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Площадь земельного участка: </a:t>
                      </a:r>
                      <a:endParaRPr b="0" lang="ru-RU" sz="12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32 Га.</a:t>
                      </a:r>
                      <a:endParaRPr b="0" lang="ru-RU" sz="12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38160">
                      <a:noFill/>
                    </a:lnB>
                    <a:noFill/>
                  </a:tcPr>
                </a:tc>
              </a:tr>
              <a:tr h="347760">
                <a:tc gridSpan="7"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38160">
                      <a:noFill/>
                    </a:lnT>
                    <a:lnB w="12240">
                      <a:noFill/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  <p:pic>
        <p:nvPicPr>
          <p:cNvPr id="194" name="Рисунок 9" descr=""/>
          <p:cNvPicPr/>
          <p:nvPr/>
        </p:nvPicPr>
        <p:blipFill>
          <a:blip r:embed="rId4"/>
          <a:stretch/>
        </p:blipFill>
        <p:spPr>
          <a:xfrm>
            <a:off x="3398400" y="4661280"/>
            <a:ext cx="415440" cy="546840"/>
          </a:xfrm>
          <a:prstGeom prst="rect">
            <a:avLst/>
          </a:prstGeom>
          <a:ln>
            <a:noFill/>
          </a:ln>
        </p:spPr>
      </p:pic>
      <p:pic>
        <p:nvPicPr>
          <p:cNvPr id="195" name="Рисунок 11" descr=""/>
          <p:cNvPicPr/>
          <p:nvPr/>
        </p:nvPicPr>
        <p:blipFill>
          <a:blip r:embed="rId5"/>
          <a:stretch/>
        </p:blipFill>
        <p:spPr>
          <a:xfrm>
            <a:off x="6227640" y="4723920"/>
            <a:ext cx="472320" cy="550800"/>
          </a:xfrm>
          <a:prstGeom prst="rect">
            <a:avLst/>
          </a:prstGeom>
          <a:ln>
            <a:noFill/>
          </a:ln>
        </p:spPr>
      </p:pic>
      <p:pic>
        <p:nvPicPr>
          <p:cNvPr id="196" name="Рисунок 13" descr=""/>
          <p:cNvPicPr/>
          <p:nvPr/>
        </p:nvPicPr>
        <p:blipFill>
          <a:blip r:embed="rId6"/>
          <a:stretch/>
        </p:blipFill>
        <p:spPr>
          <a:xfrm>
            <a:off x="9257760" y="4723920"/>
            <a:ext cx="339840" cy="431640"/>
          </a:xfrm>
          <a:prstGeom prst="rect">
            <a:avLst/>
          </a:prstGeom>
          <a:ln>
            <a:noFill/>
          </a:ln>
        </p:spPr>
      </p:pic>
      <p:pic>
        <p:nvPicPr>
          <p:cNvPr id="197" name="Рисунок 150_3" descr=""/>
          <p:cNvPicPr/>
          <p:nvPr/>
        </p:nvPicPr>
        <p:blipFill>
          <a:blip r:embed="rId7"/>
          <a:stretch/>
        </p:blipFill>
        <p:spPr>
          <a:xfrm>
            <a:off x="8038440" y="926640"/>
            <a:ext cx="4529160" cy="2696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Shape 1"/>
          <p:cNvSpPr txBox="1"/>
          <p:nvPr/>
        </p:nvSpPr>
        <p:spPr>
          <a:xfrm>
            <a:off x="323640" y="1364400"/>
            <a:ext cx="11606400" cy="48531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</p:txBody>
      </p:sp>
      <p:sp>
        <p:nvSpPr>
          <p:cNvPr id="199" name="CustomShape 2"/>
          <p:cNvSpPr/>
          <p:nvPr/>
        </p:nvSpPr>
        <p:spPr>
          <a:xfrm>
            <a:off x="2117520" y="255240"/>
            <a:ext cx="10075320" cy="1108800"/>
          </a:xfrm>
          <a:prstGeom prst="roundRect">
            <a:avLst>
              <a:gd name="adj" fmla="val 16667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algn="ctr" blurRad="149987" dir="8461089" dist="250081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dir="t" rig="contrasting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Инвестиционная площадка с незавершенным строительством свинофермы</a:t>
            </a:r>
            <a:endParaRPr b="0" lang="ru-RU" sz="20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433136 Ульяновская обл., Майнский район, Тагайское сельское поселение </a:t>
            </a:r>
            <a:endParaRPr b="0" lang="ru-RU" sz="20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с. Копышовка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200" name="Рисунок 3_5" descr=""/>
          <p:cNvPicPr/>
          <p:nvPr/>
        </p:nvPicPr>
        <p:blipFill>
          <a:blip r:embed="rId1"/>
          <a:stretch/>
        </p:blipFill>
        <p:spPr>
          <a:xfrm>
            <a:off x="63000" y="257760"/>
            <a:ext cx="1578960" cy="1352160"/>
          </a:xfrm>
          <a:prstGeom prst="rect">
            <a:avLst/>
          </a:prstGeom>
          <a:ln>
            <a:noFill/>
          </a:ln>
          <a:effectLst>
            <a:glow rad="279360">
              <a:srgbClr val="ffffff"/>
            </a:glow>
            <a:outerShdw algn="ctr" blurRad="19050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01" name="CustomShape 3"/>
          <p:cNvSpPr/>
          <p:nvPr/>
        </p:nvSpPr>
        <p:spPr>
          <a:xfrm>
            <a:off x="323640" y="1781280"/>
            <a:ext cx="11545560" cy="4586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Форма собственности:</a:t>
            </a: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 частная </a:t>
            </a:r>
            <a:endParaRPr b="0" lang="ru-RU" sz="1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Категория земель: </a:t>
            </a: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с/х назначения</a:t>
            </a:r>
            <a:endParaRPr b="0" lang="ru-RU" sz="1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      </a:t>
            </a: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        </a:t>
            </a: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Транспортная доступность:</a:t>
            </a: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        </a:t>
            </a: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Расстояние до ближайшей автомобильной дороги (км): </a:t>
            </a: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- Местного назначения 0,2 км.</a:t>
            </a: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                                                                                                            </a:t>
            </a: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- Регионального назначения 0,2 км.</a:t>
            </a: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                                                                                                            </a:t>
            </a: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- Федерального назначения 2  км.</a:t>
            </a: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Расстояние до ближайшего города и регионального центра:</a:t>
            </a: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до г. Ульяновска 40 км., до р.п.Майна 22 км.</a:t>
            </a:r>
            <a:endParaRPr b="0" lang="ru-RU" sz="1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Расстояние до ближайших железнодорожных путей: </a:t>
            </a: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22 км. </a:t>
            </a: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Инфраструктура инвестиционной площадки: </a:t>
            </a: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                            </a:t>
            </a:r>
            <a:endParaRPr b="0" lang="ru-RU" sz="1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Описание площадки: </a:t>
            </a:r>
            <a:endParaRPr b="0" lang="ru-RU" sz="1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Земельный участок площадью 36 Га. На участке имеется незавершённое строительство корпусов свиноферм площадью 14 000 кв.м.</a:t>
            </a:r>
            <a:endParaRPr b="0" lang="ru-RU" sz="1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Имеется возможность подключения к электро-, газо- и водоснабжению.</a:t>
            </a:r>
            <a:endParaRPr b="0" lang="ru-RU" sz="1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250" spc="-1" strike="noStrike">
              <a:latin typeface="Arial"/>
            </a:endParaRPr>
          </a:p>
        </p:txBody>
      </p:sp>
      <p:pic>
        <p:nvPicPr>
          <p:cNvPr id="202" name="Рисунок 6" descr=""/>
          <p:cNvPicPr/>
          <p:nvPr/>
        </p:nvPicPr>
        <p:blipFill>
          <a:blip r:embed="rId2"/>
          <a:stretch/>
        </p:blipFill>
        <p:spPr>
          <a:xfrm>
            <a:off x="262440" y="2313000"/>
            <a:ext cx="419040" cy="503640"/>
          </a:xfrm>
          <a:prstGeom prst="rect">
            <a:avLst/>
          </a:prstGeom>
          <a:ln>
            <a:noFill/>
          </a:ln>
        </p:spPr>
      </p:pic>
      <p:pic>
        <p:nvPicPr>
          <p:cNvPr id="203" name="Рисунок 8" descr=""/>
          <p:cNvPicPr/>
          <p:nvPr/>
        </p:nvPicPr>
        <p:blipFill>
          <a:blip r:embed="rId3"/>
          <a:stretch/>
        </p:blipFill>
        <p:spPr>
          <a:xfrm>
            <a:off x="425520" y="4560480"/>
            <a:ext cx="415440" cy="630000"/>
          </a:xfrm>
          <a:prstGeom prst="rect">
            <a:avLst/>
          </a:prstGeom>
          <a:ln>
            <a:noFill/>
          </a:ln>
        </p:spPr>
      </p:pic>
      <p:graphicFrame>
        <p:nvGraphicFramePr>
          <p:cNvPr id="204" name="Table 4"/>
          <p:cNvGraphicFramePr/>
          <p:nvPr/>
        </p:nvGraphicFramePr>
        <p:xfrm>
          <a:off x="262440" y="4560480"/>
          <a:ext cx="11930040" cy="714240"/>
        </p:xfrm>
        <a:graphic>
          <a:graphicData uri="http://schemas.openxmlformats.org/drawingml/2006/table">
            <a:tbl>
              <a:tblPr/>
              <a:tblGrid>
                <a:gridCol w="619920"/>
                <a:gridCol w="2333160"/>
                <a:gridCol w="693360"/>
                <a:gridCol w="2821680"/>
                <a:gridCol w="2317680"/>
                <a:gridCol w="625320"/>
                <a:gridCol w="2518920"/>
              </a:tblGrid>
              <a:tr h="702360">
                <a:tc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38160">
                      <a:noFill/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Электроснабжение:</a:t>
                      </a:r>
                      <a:endParaRPr b="0" lang="ru-RU" sz="12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Есть возможность подключения </a:t>
                      </a:r>
                      <a:endParaRPr b="0" lang="ru-RU" sz="12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(до 6,3 МВт.,  300 м.)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38160">
                      <a:noFill/>
                    </a:lnB>
                    <a:noFill/>
                  </a:tcPr>
                </a:tc>
                <a:tc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38160">
                      <a:noFill/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Водоснабжение: </a:t>
                      </a:r>
                      <a:endParaRPr b="0" lang="ru-RU" sz="12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Есть возможность подключения </a:t>
                      </a:r>
                      <a:endParaRPr b="0" lang="ru-RU" sz="12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(до 65 куб./час.,  500 м.)</a:t>
                      </a:r>
                      <a:endParaRPr b="0" lang="ru-RU" sz="12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38160">
                      <a:noFill/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Газоснабжение: </a:t>
                      </a:r>
                      <a:endParaRPr b="0" lang="ru-RU" sz="12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Есть возможность подключения </a:t>
                      </a:r>
                      <a:endParaRPr b="0" lang="ru-RU" sz="12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(до 214 куб./час.,  500 м.)</a:t>
                      </a:r>
                      <a:endParaRPr b="0" lang="ru-RU" sz="12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38160">
                      <a:noFill/>
                    </a:lnB>
                    <a:noFill/>
                  </a:tcPr>
                </a:tc>
                <a:tc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38160">
                      <a:noFill/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Площадь земельного участка: </a:t>
                      </a:r>
                      <a:endParaRPr b="0" lang="ru-RU" sz="12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36 Га.</a:t>
                      </a:r>
                      <a:endParaRPr b="0" lang="ru-RU" sz="12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38160">
                      <a:noFill/>
                    </a:lnB>
                    <a:noFill/>
                  </a:tcPr>
                </a:tc>
              </a:tr>
              <a:tr h="347760">
                <a:tc gridSpan="7"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38160">
                      <a:noFill/>
                    </a:lnT>
                    <a:lnB w="12240">
                      <a:noFill/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  <p:pic>
        <p:nvPicPr>
          <p:cNvPr id="205" name="Рисунок 9" descr=""/>
          <p:cNvPicPr/>
          <p:nvPr/>
        </p:nvPicPr>
        <p:blipFill>
          <a:blip r:embed="rId4"/>
          <a:stretch/>
        </p:blipFill>
        <p:spPr>
          <a:xfrm>
            <a:off x="3398400" y="4661280"/>
            <a:ext cx="415440" cy="546840"/>
          </a:xfrm>
          <a:prstGeom prst="rect">
            <a:avLst/>
          </a:prstGeom>
          <a:ln>
            <a:noFill/>
          </a:ln>
        </p:spPr>
      </p:pic>
      <p:pic>
        <p:nvPicPr>
          <p:cNvPr id="206" name="Рисунок 11" descr=""/>
          <p:cNvPicPr/>
          <p:nvPr/>
        </p:nvPicPr>
        <p:blipFill>
          <a:blip r:embed="rId5"/>
          <a:stretch/>
        </p:blipFill>
        <p:spPr>
          <a:xfrm>
            <a:off x="6227640" y="4723920"/>
            <a:ext cx="472320" cy="550800"/>
          </a:xfrm>
          <a:prstGeom prst="rect">
            <a:avLst/>
          </a:prstGeom>
          <a:ln>
            <a:noFill/>
          </a:ln>
        </p:spPr>
      </p:pic>
      <p:pic>
        <p:nvPicPr>
          <p:cNvPr id="207" name="Рисунок 13" descr=""/>
          <p:cNvPicPr/>
          <p:nvPr/>
        </p:nvPicPr>
        <p:blipFill>
          <a:blip r:embed="rId6"/>
          <a:stretch/>
        </p:blipFill>
        <p:spPr>
          <a:xfrm>
            <a:off x="9257760" y="4723920"/>
            <a:ext cx="339840" cy="431640"/>
          </a:xfrm>
          <a:prstGeom prst="rect">
            <a:avLst/>
          </a:prstGeom>
          <a:ln>
            <a:noFill/>
          </a:ln>
        </p:spPr>
      </p:pic>
      <p:pic>
        <p:nvPicPr>
          <p:cNvPr id="208" name="Рисунок 150_3" descr=""/>
          <p:cNvPicPr/>
          <p:nvPr/>
        </p:nvPicPr>
        <p:blipFill>
          <a:blip r:embed="rId7"/>
          <a:stretch/>
        </p:blipFill>
        <p:spPr>
          <a:xfrm>
            <a:off x="8038440" y="926640"/>
            <a:ext cx="4529160" cy="2696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extShape 1"/>
          <p:cNvSpPr txBox="1"/>
          <p:nvPr/>
        </p:nvSpPr>
        <p:spPr>
          <a:xfrm>
            <a:off x="323640" y="1364400"/>
            <a:ext cx="11606400" cy="48531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0000"/>
          </a:bodyPr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marL="343080" indent="-342720" algn="just">
              <a:lnSpc>
                <a:spcPct val="90000"/>
              </a:lnSpc>
              <a:spcBef>
                <a:spcPts val="1001"/>
              </a:spcBef>
              <a:buClr>
                <a:srgbClr val="385623"/>
              </a:buClr>
              <a:buSzPct val="200000"/>
              <a:buFont typeface="Wingdings" charset="2"/>
              <a:buChar char=""/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Microsoft YaHei"/>
              </a:rPr>
              <a:t>Площадка №1: Тереньгульский район, с.Молвино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  <a:ea typeface="Microsoft YaHei"/>
              </a:rPr>
              <a:t>Площадь земельного участка – 2160 Га.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  <a:ea typeface="Microsoft YaHei"/>
              </a:rPr>
              <a:t>Форма собственности: собственность Ульяновской области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marL="343080" indent="-342720" algn="just">
              <a:lnSpc>
                <a:spcPct val="90000"/>
              </a:lnSpc>
              <a:spcBef>
                <a:spcPts val="1001"/>
              </a:spcBef>
              <a:buClr>
                <a:srgbClr val="385623"/>
              </a:buClr>
              <a:buSzPct val="200000"/>
              <a:buFont typeface="Wingdings" charset="2"/>
              <a:buChar char=""/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Microsoft YaHei"/>
              </a:rPr>
              <a:t>Площадка №2: Тереньгульский район, с. Назайкино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  <a:ea typeface="Microsoft YaHei"/>
              </a:rPr>
              <a:t>Площадь земельного участка - 208 Га.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  <a:ea typeface="Microsoft YaHei"/>
              </a:rPr>
              <a:t>Форма собственности: собственность Ульяновской области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marL="343080" indent="-342720" algn="just">
              <a:lnSpc>
                <a:spcPct val="90000"/>
              </a:lnSpc>
              <a:spcBef>
                <a:spcPts val="1001"/>
              </a:spcBef>
              <a:buClr>
                <a:srgbClr val="385623"/>
              </a:buClr>
              <a:buSzPct val="200000"/>
              <a:buFont typeface="Wingdings" charset="2"/>
              <a:buChar char=""/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Microsoft YaHei"/>
              </a:rPr>
              <a:t>Площадка №3: Тереньгульский район, р.п.Тереньга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  <a:ea typeface="Microsoft YaHei"/>
              </a:rPr>
              <a:t>Площадь земельного участка - 474 Га.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  <a:ea typeface="Microsoft YaHei"/>
              </a:rPr>
              <a:t>Форма собственности: собственность Ульяновской области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</p:txBody>
      </p:sp>
      <p:sp>
        <p:nvSpPr>
          <p:cNvPr id="210" name="CustomShape 2"/>
          <p:cNvSpPr/>
          <p:nvPr/>
        </p:nvSpPr>
        <p:spPr>
          <a:xfrm>
            <a:off x="2117520" y="255240"/>
            <a:ext cx="10075320" cy="1108800"/>
          </a:xfrm>
          <a:prstGeom prst="roundRect">
            <a:avLst>
              <a:gd name="adj" fmla="val 16667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algn="ctr" blurRad="149987" dir="8461089" dist="250081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dir="t" rig="contrasting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Площадки под кормовую базу </a:t>
            </a:r>
            <a:endParaRPr b="0" lang="ru-RU" sz="20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для реализации проекта молочно-товарной фермы на 1200 голов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211" name="Рисунок 3_5" descr=""/>
          <p:cNvPicPr/>
          <p:nvPr/>
        </p:nvPicPr>
        <p:blipFill>
          <a:blip r:embed="rId1"/>
          <a:stretch/>
        </p:blipFill>
        <p:spPr>
          <a:xfrm>
            <a:off x="63000" y="257760"/>
            <a:ext cx="1578960" cy="1352160"/>
          </a:xfrm>
          <a:prstGeom prst="rect">
            <a:avLst/>
          </a:prstGeom>
          <a:ln>
            <a:noFill/>
          </a:ln>
          <a:effectLst>
            <a:glow rad="279360">
              <a:srgbClr val="ffffff"/>
            </a:glow>
            <a:outerShdw algn="ctr" blurRad="19050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12" name="CustomShape 3"/>
          <p:cNvSpPr/>
          <p:nvPr/>
        </p:nvSpPr>
        <p:spPr>
          <a:xfrm>
            <a:off x="323640" y="1781280"/>
            <a:ext cx="11545560" cy="4586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pic>
        <p:nvPicPr>
          <p:cNvPr id="213" name="Рисунок 150_3" descr=""/>
          <p:cNvPicPr/>
          <p:nvPr/>
        </p:nvPicPr>
        <p:blipFill>
          <a:blip r:embed="rId2"/>
          <a:stretch/>
        </p:blipFill>
        <p:spPr>
          <a:xfrm>
            <a:off x="7935120" y="4161240"/>
            <a:ext cx="4529160" cy="2696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extShape 1"/>
          <p:cNvSpPr txBox="1"/>
          <p:nvPr/>
        </p:nvSpPr>
        <p:spPr>
          <a:xfrm>
            <a:off x="1523880" y="1122480"/>
            <a:ext cx="9144360" cy="238716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5" name="TextShape 2"/>
          <p:cNvSpPr txBox="1"/>
          <p:nvPr/>
        </p:nvSpPr>
        <p:spPr>
          <a:xfrm>
            <a:off x="1523880" y="3602160"/>
            <a:ext cx="9144360" cy="16552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  <p:sp>
        <p:nvSpPr>
          <p:cNvPr id="216" name="CustomShape 3"/>
          <p:cNvSpPr/>
          <p:nvPr/>
        </p:nvSpPr>
        <p:spPr>
          <a:xfrm>
            <a:off x="336960" y="5514480"/>
            <a:ext cx="11454840" cy="1207080"/>
          </a:xfrm>
          <a:prstGeom prst="roundRect">
            <a:avLst>
              <a:gd name="adj" fmla="val 16667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algn="ctr" blurRad="149987" dir="8461089" dist="250081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dir="t" rig="contrasting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r>
              <a:rPr b="0" lang="ru-RU" sz="2400" spc="-1" strike="noStrike">
                <a:solidFill>
                  <a:srgbClr val="ffffff"/>
                </a:solidFill>
                <a:latin typeface="Arial"/>
                <a:ea typeface="DejaVu Sans"/>
              </a:rPr>
              <a:t>Готовые решения для реализации проектов</a:t>
            </a:r>
            <a:endParaRPr b="0" lang="ru-RU" sz="24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ru-RU" sz="2400" spc="-1" strike="noStrike">
                <a:solidFill>
                  <a:srgbClr val="ffffff"/>
                </a:solidFill>
                <a:latin typeface="Arial"/>
                <a:ea typeface="DejaVu Sans"/>
              </a:rPr>
              <a:t>в сфере птицеводства</a:t>
            </a:r>
            <a:endParaRPr b="0" lang="ru-RU" sz="24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ru-RU" sz="24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217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12192840" cy="5367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Рисунок 3_1" descr=""/>
          <p:cNvPicPr/>
          <p:nvPr/>
        </p:nvPicPr>
        <p:blipFill>
          <a:blip r:embed="rId1"/>
          <a:stretch/>
        </p:blipFill>
        <p:spPr>
          <a:xfrm>
            <a:off x="11210040" y="151560"/>
            <a:ext cx="758160" cy="714960"/>
          </a:xfrm>
          <a:prstGeom prst="rect">
            <a:avLst/>
          </a:prstGeom>
          <a:ln>
            <a:noFill/>
          </a:ln>
          <a:effectLst>
            <a:glow rad="279360">
              <a:srgbClr val="ffffff"/>
            </a:glow>
          </a:effectLst>
        </p:spPr>
      </p:pic>
      <p:sp>
        <p:nvSpPr>
          <p:cNvPr id="94" name="CustomShape 1"/>
          <p:cNvSpPr/>
          <p:nvPr/>
        </p:nvSpPr>
        <p:spPr>
          <a:xfrm>
            <a:off x="2711160" y="669240"/>
            <a:ext cx="9208440" cy="3146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ts val="1599"/>
              </a:lnSpc>
            </a:pPr>
            <a:r>
              <a:rPr b="1" lang="ru-RU" sz="1200" spc="-1" strike="noStrike">
                <a:solidFill>
                  <a:srgbClr val="000000"/>
                </a:solidFill>
                <a:latin typeface="PT Astra Serif"/>
                <a:ea typeface="Times New Roman"/>
              </a:rPr>
              <a:t>                                  </a:t>
            </a:r>
            <a:r>
              <a:rPr b="1" lang="ru-RU" sz="1200" spc="-1" strike="noStrike">
                <a:solidFill>
                  <a:srgbClr val="000000"/>
                </a:solidFill>
                <a:latin typeface="PT Astra Serif"/>
                <a:ea typeface="Times New Roman"/>
              </a:rPr>
              <a:t>Уважаемые коллеги!</a:t>
            </a:r>
            <a:endParaRPr b="0" lang="ru-RU" sz="1200" spc="-1" strike="noStrike">
              <a:latin typeface="Arial"/>
            </a:endParaRPr>
          </a:p>
          <a:p>
            <a:pPr algn="just">
              <a:lnSpc>
                <a:spcPts val="1599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PT Astra Serif"/>
                <a:ea typeface="Times New Roman"/>
              </a:rPr>
              <a:t>Рад представить вашему вниманию потенциал плодородной, экологически чистой и богатой ресурсами Ульяновской области для реализации ваших проектов любой сложности в сфере сельского хозяйства.</a:t>
            </a:r>
            <a:endParaRPr b="0" lang="ru-RU" sz="1200" spc="-1" strike="noStrike">
              <a:latin typeface="Arial"/>
            </a:endParaRPr>
          </a:p>
          <a:p>
            <a:pPr algn="just">
              <a:lnSpc>
                <a:spcPts val="1599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PT Astra Serif"/>
                <a:ea typeface="Times New Roman"/>
              </a:rPr>
              <a:t>Мы традиционно уделяем большое внимание развитию сельского хозяйства и за долгие годы накопили уникальные методы и успешные практики работы агропромышленного комплекса. О</a:t>
            </a:r>
            <a:r>
              <a:rPr b="0" lang="ru-RU" sz="1200" spc="-21" strike="noStrike">
                <a:solidFill>
                  <a:srgbClr val="000000"/>
                </a:solidFill>
                <a:latin typeface="PT Astra Serif"/>
                <a:ea typeface="Calibri"/>
              </a:rPr>
              <a:t>сновными преимуществами нашего региона для вашей компании являются:</a:t>
            </a:r>
            <a:endParaRPr b="0" lang="ru-RU" sz="1200" spc="-1" strike="noStrike">
              <a:latin typeface="Arial"/>
            </a:endParaRPr>
          </a:p>
          <a:p>
            <a:pPr marL="343080" indent="-342720" algn="just">
              <a:lnSpc>
                <a:spcPts val="1599"/>
              </a:lnSpc>
              <a:buClr>
                <a:srgbClr val="000000"/>
              </a:buClr>
              <a:buFont typeface="Symbol"/>
              <a:buChar char=""/>
            </a:pPr>
            <a:r>
              <a:rPr b="0" lang="ru-RU" sz="1200" spc="-21" strike="noStrike">
                <a:solidFill>
                  <a:srgbClr val="000000"/>
                </a:solidFill>
                <a:latin typeface="PT Astra Serif"/>
                <a:ea typeface="Calibri"/>
              </a:rPr>
              <a:t>выгодное логистическое расположение; </a:t>
            </a:r>
            <a:endParaRPr b="0" lang="ru-RU" sz="1200" spc="-1" strike="noStrike">
              <a:latin typeface="Arial"/>
            </a:endParaRPr>
          </a:p>
          <a:p>
            <a:pPr marL="343080" indent="-342720" algn="just">
              <a:lnSpc>
                <a:spcPts val="1599"/>
              </a:lnSpc>
              <a:buClr>
                <a:srgbClr val="000000"/>
              </a:buClr>
              <a:buFont typeface="Symbol"/>
              <a:buChar char=""/>
            </a:pPr>
            <a:r>
              <a:rPr b="0" lang="ru-RU" sz="1200" spc="-21" strike="noStrike">
                <a:solidFill>
                  <a:srgbClr val="000000"/>
                </a:solidFill>
                <a:latin typeface="PT Astra Serif"/>
                <a:ea typeface="Calibri"/>
              </a:rPr>
              <a:t>высокий кадровый потенциал;</a:t>
            </a:r>
            <a:endParaRPr b="0" lang="ru-RU" sz="1200" spc="-1" strike="noStrike">
              <a:latin typeface="Arial"/>
            </a:endParaRPr>
          </a:p>
          <a:p>
            <a:pPr marL="343080" indent="-342720" algn="just">
              <a:lnSpc>
                <a:spcPts val="1599"/>
              </a:lnSpc>
              <a:buClr>
                <a:srgbClr val="000000"/>
              </a:buClr>
              <a:buFont typeface="Symbol"/>
              <a:buChar char=""/>
            </a:pPr>
            <a:r>
              <a:rPr b="0" lang="ru-RU" sz="1200" spc="-21" strike="noStrike">
                <a:solidFill>
                  <a:srgbClr val="000000"/>
                </a:solidFill>
                <a:latin typeface="PT Astra Serif"/>
                <a:ea typeface="Calibri"/>
              </a:rPr>
              <a:t>наличие образовательных организаций, осуществляющих подготовку специалистов по различным направлениям в сфере агропромышленного комплекса.</a:t>
            </a:r>
            <a:endParaRPr b="0" lang="ru-RU" sz="1200" spc="-1" strike="noStrike">
              <a:latin typeface="Arial"/>
            </a:endParaRPr>
          </a:p>
          <a:p>
            <a:pPr algn="just">
              <a:lnSpc>
                <a:spcPts val="1599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PT Astra Serif"/>
                <a:ea typeface="Calibri"/>
              </a:rPr>
              <a:t>Для более полной картины приведу несколько цифр. Так, по итогам 2019 года индекс физического объёма продукции сельского хозяйства составил 104,4 %, в том числе продукция растениеводства – 106,4 %, продукция животноводства – 101,2 %, посевная площадь составила более 1 млн га, кроме того, был получен рекордный урожай подсолнечника – 332 тыс. тонн. </a:t>
            </a:r>
            <a:endParaRPr b="0" lang="ru-RU" sz="1200" spc="-1" strike="noStrike">
              <a:latin typeface="Arial"/>
            </a:endParaRPr>
          </a:p>
          <a:p>
            <a:pPr algn="just">
              <a:lnSpc>
                <a:spcPts val="1599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PT Astra Serif"/>
                <a:ea typeface="Calibri"/>
              </a:rPr>
              <a:t>Кроме того, за прошлый год региональными сельскохозяйственными производителями было собрано более 260 тыс. тонн овощей, из них овощи открытого грунта – 131 270,2 тонн, огурцы – 8 577,9 тонн, томаты – 16 536,1 тонн и капуста – 65 875,7 тонн.</a:t>
            </a:r>
            <a:endParaRPr b="0" lang="ru-RU" sz="1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200" spc="-1" strike="noStrike">
              <a:latin typeface="Arial"/>
            </a:endParaRPr>
          </a:p>
        </p:txBody>
      </p:sp>
      <p:pic>
        <p:nvPicPr>
          <p:cNvPr id="95" name="Picture 2" descr="Похожее изображение"/>
          <p:cNvPicPr/>
          <p:nvPr/>
        </p:nvPicPr>
        <p:blipFill>
          <a:blip r:embed="rId2"/>
          <a:stretch/>
        </p:blipFill>
        <p:spPr>
          <a:xfrm>
            <a:off x="272880" y="977400"/>
            <a:ext cx="2389680" cy="2984400"/>
          </a:xfrm>
          <a:prstGeom prst="rect">
            <a:avLst/>
          </a:prstGeom>
          <a:ln>
            <a:noFill/>
          </a:ln>
        </p:spPr>
      </p:pic>
      <p:sp>
        <p:nvSpPr>
          <p:cNvPr id="96" name="CustomShape 2"/>
          <p:cNvSpPr/>
          <p:nvPr/>
        </p:nvSpPr>
        <p:spPr>
          <a:xfrm>
            <a:off x="272880" y="3962160"/>
            <a:ext cx="11647440" cy="252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ts val="1599"/>
              </a:lnSpc>
            </a:pPr>
            <a:r>
              <a:rPr b="0" lang="ru-RU" sz="1200" spc="-21" strike="noStrike">
                <a:solidFill>
                  <a:srgbClr val="000000"/>
                </a:solidFill>
                <a:latin typeface="PT Astra Serif"/>
                <a:ea typeface="Calibri"/>
              </a:rPr>
              <a:t>Еще одним значительным преимуществом Ульяновской области является эксклюзивная инвестиционная политика. Благодаря такой политике в наш регион пришли крупные международные и российские компании, в числе которых компания «Марс», компания «АБ ИнбевЭфес» и многие другие.</a:t>
            </a:r>
            <a:endParaRPr b="0" lang="ru-RU" sz="1200" spc="-1" strike="noStrike">
              <a:latin typeface="Arial"/>
            </a:endParaRPr>
          </a:p>
          <a:p>
            <a:pPr algn="just">
              <a:lnSpc>
                <a:spcPts val="1599"/>
              </a:lnSpc>
            </a:pPr>
            <a:r>
              <a:rPr b="0" lang="ru-RU" sz="1200" spc="-21" strike="noStrike">
                <a:solidFill>
                  <a:srgbClr val="000000"/>
                </a:solidFill>
                <a:latin typeface="PT Astra Serif"/>
                <a:ea typeface="Times New Roman"/>
              </a:rPr>
              <a:t>Для реализации проектов мы готовы предоставить уникальный пакет налоговых преференций, которые позволят сэкономить от 30 до 40% инвестиционных затрат. </a:t>
            </a:r>
            <a:r>
              <a:rPr b="0" lang="ru-RU" sz="1200" spc="-1" strike="noStrike">
                <a:solidFill>
                  <a:srgbClr val="000000"/>
                </a:solidFill>
                <a:latin typeface="PT Astra Serif"/>
                <a:ea typeface="Times New Roman"/>
              </a:rPr>
              <a:t>Учитывая конъюнктуру рынка Ульяновской области и Приволжского федерального округа, наиболее перспективными направлениями инвестирования в сферу сельского хозяйства являются мясное и молочное производство, птицеводство, переработка сельскохозяйственной продукции. </a:t>
            </a:r>
            <a:endParaRPr b="0" lang="ru-RU" sz="1200" spc="-1" strike="noStrike">
              <a:latin typeface="Arial"/>
            </a:endParaRPr>
          </a:p>
          <a:p>
            <a:pPr algn="just">
              <a:lnSpc>
                <a:spcPts val="1599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PT Astra Serif"/>
                <a:ea typeface="Times New Roman"/>
              </a:rPr>
              <a:t>Мы открыты к сотрудничеству и с большим удовольствием приглашаем вас посетить наш регион. В свою очередь, специалисты Министерства агропромышленного комплекса и развития сельских территорий Ульяновской области в любое время готовы встретить вас, провести презентацию региона, ответить на все возникающие вопросы.</a:t>
            </a:r>
            <a:endParaRPr b="0" lang="ru-RU" sz="1200" spc="-1" strike="noStrike">
              <a:latin typeface="Arial"/>
            </a:endParaRPr>
          </a:p>
          <a:p>
            <a:pPr algn="just">
              <a:lnSpc>
                <a:spcPts val="1599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PT Astra Serif"/>
                <a:ea typeface="Times New Roman"/>
              </a:rPr>
              <a:t>От всего сердца желаю вам успехов на вашем жизненном и профессиональном пути и выражаю надежду на будущее плодотворное сотрудничество.</a:t>
            </a:r>
            <a:endParaRPr b="0" lang="ru-RU" sz="1200" spc="-1" strike="noStrike">
              <a:latin typeface="Arial"/>
            </a:endParaRPr>
          </a:p>
          <a:p>
            <a:pPr algn="just">
              <a:lnSpc>
                <a:spcPts val="1599"/>
              </a:lnSpc>
            </a:pPr>
            <a:endParaRPr b="0" lang="ru-RU" sz="1200" spc="-1" strike="noStrike">
              <a:latin typeface="Arial"/>
            </a:endParaRPr>
          </a:p>
          <a:p>
            <a:pPr algn="r">
              <a:lnSpc>
                <a:spcPts val="1599"/>
              </a:lnSpc>
            </a:pPr>
            <a:endParaRPr b="0" lang="ru-RU" sz="1200" spc="-1" strike="noStrike">
              <a:latin typeface="Arial"/>
            </a:endParaRPr>
          </a:p>
          <a:p>
            <a:pPr algn="r">
              <a:lnSpc>
                <a:spcPts val="1599"/>
              </a:lnSpc>
            </a:pPr>
            <a:r>
              <a:rPr b="1" lang="ru-RU" sz="1200" spc="-1" strike="noStrike">
                <a:solidFill>
                  <a:srgbClr val="000000"/>
                </a:solidFill>
                <a:latin typeface="PT Astra Serif"/>
                <a:ea typeface="Times New Roman"/>
              </a:rPr>
              <a:t>Губернатор Ульяновской области</a:t>
            </a:r>
            <a:endParaRPr b="0" lang="ru-RU" sz="1200" spc="-1" strike="noStrike">
              <a:latin typeface="Arial"/>
            </a:endParaRPr>
          </a:p>
          <a:p>
            <a:pPr algn="r">
              <a:lnSpc>
                <a:spcPts val="1599"/>
              </a:lnSpc>
            </a:pPr>
            <a:r>
              <a:rPr b="1" lang="ru-RU" sz="1200" spc="-1" strike="noStrike">
                <a:solidFill>
                  <a:srgbClr val="000000"/>
                </a:solidFill>
                <a:latin typeface="PT Astra Serif"/>
                <a:ea typeface="Times New Roman"/>
              </a:rPr>
              <a:t>Морозов С.И.</a:t>
            </a:r>
            <a:endParaRPr b="0" lang="ru-RU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extShape 1"/>
          <p:cNvSpPr txBox="1"/>
          <p:nvPr/>
        </p:nvSpPr>
        <p:spPr>
          <a:xfrm>
            <a:off x="323640" y="1364400"/>
            <a:ext cx="11606400" cy="48531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</p:txBody>
      </p:sp>
      <p:sp>
        <p:nvSpPr>
          <p:cNvPr id="219" name="CustomShape 2"/>
          <p:cNvSpPr/>
          <p:nvPr/>
        </p:nvSpPr>
        <p:spPr>
          <a:xfrm>
            <a:off x="323640" y="1781280"/>
            <a:ext cx="11545560" cy="4586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rgbClr val="000000"/>
                </a:solidFill>
                <a:latin typeface="Arial"/>
                <a:ea typeface="PT Astra Serif"/>
              </a:rPr>
              <a:t>                               </a:t>
            </a:r>
            <a:r>
              <a:rPr b="0" lang="ru-RU" sz="1200" spc="-1" strike="noStrike">
                <a:solidFill>
                  <a:srgbClr val="000000"/>
                </a:solidFill>
                <a:latin typeface="Arial"/>
                <a:ea typeface="PT Astra Serif"/>
              </a:rPr>
              <a:t>  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Форма собственности: </a:t>
            </a: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частная</a:t>
            </a:r>
            <a:endParaRPr b="0" lang="ru-RU" sz="1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Категория земель: </a:t>
            </a: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с/х назначения</a:t>
            </a:r>
            <a:endParaRPr b="0" lang="ru-RU" sz="1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       </a:t>
            </a: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        </a:t>
            </a: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Транспортная доступность:</a:t>
            </a: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        </a:t>
            </a: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Расстояние до ближайшей автомобильной дороги (км): </a:t>
            </a: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- Местного назначения 0,4 км.</a:t>
            </a: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                                                                                                            </a:t>
            </a: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- Регионального назначения 1.0 км.</a:t>
            </a: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                                                                                                            </a:t>
            </a: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- Федерального назначения 65 км.</a:t>
            </a: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Расстояние до ближайшего города и регионального центра:</a:t>
            </a: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до г. Ульяновска 140 км., до г. Саранска 180 км.</a:t>
            </a:r>
            <a:endParaRPr b="0" lang="ru-RU" sz="1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Расстояние до ближайших железнодорожных путей: </a:t>
            </a: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6 км.</a:t>
            </a: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Инфраструктура инвестиционной площадки: </a:t>
            </a: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                  </a:t>
            </a: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          </a:t>
            </a: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Электроснабжение: </a:t>
            </a: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подключено        </a:t>
            </a: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            Водоснабжение: </a:t>
            </a: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подключено                </a:t>
            </a: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Газоснабжение</a:t>
            </a: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: есть возможность подключения   </a:t>
            </a: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            </a:t>
            </a: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(Мощность 1,65 МВт)                                    (Своя скважина на территории                (Мощность 30 куб. метров в час, 50 м.)</a:t>
            </a: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                                                                                        </a:t>
            </a: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мощностью 25 куб. метров)                                  </a:t>
            </a:r>
            <a:endParaRPr b="0" lang="ru-RU" sz="1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           </a:t>
            </a: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Площадь земельного участка:</a:t>
            </a: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 93 585 кв. м.</a:t>
            </a:r>
            <a:endParaRPr b="0" lang="ru-RU" sz="1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           </a:t>
            </a: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Площадь зданий:</a:t>
            </a: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 21842,7 кв. м.</a:t>
            </a:r>
            <a:endParaRPr b="0" lang="ru-RU" sz="1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Описание площадки: </a:t>
            </a:r>
            <a:endParaRPr b="0" lang="ru-RU" sz="1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2-х этажное административное здание, столовая,2 корпуса на 48000 голов птицы под выращивание кур несушек, 5 корпусов на 130000 голов под промышленное стадо кур несушек, забойный цех, ветеринарный блок, земли сельскохозяйственного назначения -1141га.</a:t>
            </a: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250" spc="-1" strike="noStrike">
              <a:latin typeface="Arial"/>
            </a:endParaRPr>
          </a:p>
        </p:txBody>
      </p:sp>
      <p:sp>
        <p:nvSpPr>
          <p:cNvPr id="220" name="CustomShape 3"/>
          <p:cNvSpPr/>
          <p:nvPr/>
        </p:nvSpPr>
        <p:spPr>
          <a:xfrm>
            <a:off x="2117520" y="255240"/>
            <a:ext cx="10075320" cy="1108800"/>
          </a:xfrm>
          <a:prstGeom prst="roundRect">
            <a:avLst>
              <a:gd name="adj" fmla="val 16667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algn="ctr" blurRad="149987" dir="8461089" dist="250081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dir="t" rig="contrasting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r>
              <a:rPr b="0" lang="ru-RU" sz="2400" spc="-1" strike="noStrike">
                <a:solidFill>
                  <a:srgbClr val="ffffff"/>
                </a:solidFill>
                <a:latin typeface="Arial"/>
                <a:ea typeface="DejaVu Sans"/>
              </a:rPr>
              <a:t>Инвестиционная площадка: птицефабрика «Елховская».</a:t>
            </a:r>
            <a:endParaRPr b="0" lang="ru-RU" sz="24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ru-RU" sz="2400" spc="-1" strike="noStrike">
                <a:solidFill>
                  <a:srgbClr val="ffffff"/>
                </a:solidFill>
                <a:latin typeface="Arial"/>
                <a:ea typeface="DejaVu Sans"/>
              </a:rPr>
              <a:t>Барышский район </a:t>
            </a:r>
            <a:r>
              <a:rPr b="0" lang="ru-RU" sz="2400" spc="-1" strike="noStrike">
                <a:solidFill>
                  <a:srgbClr val="ffffff"/>
                </a:solidFill>
                <a:latin typeface="Arial"/>
                <a:ea typeface="Microsoft YaHei"/>
              </a:rPr>
              <a:t>433750, Ульяновская обл., г. Барыш, п</a:t>
            </a:r>
            <a:r>
              <a:rPr b="0" lang="ru-RU" sz="2400" spc="-1" strike="noStrike">
                <a:solidFill>
                  <a:srgbClr val="ffffff"/>
                </a:solidFill>
                <a:latin typeface="Arial"/>
                <a:ea typeface="DejaVu Sans"/>
              </a:rPr>
              <a:t>. Елховка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221" name="Рисунок 3_5" descr=""/>
          <p:cNvPicPr/>
          <p:nvPr/>
        </p:nvPicPr>
        <p:blipFill>
          <a:blip r:embed="rId1"/>
          <a:stretch/>
        </p:blipFill>
        <p:spPr>
          <a:xfrm>
            <a:off x="63000" y="257760"/>
            <a:ext cx="1578960" cy="1352160"/>
          </a:xfrm>
          <a:prstGeom prst="rect">
            <a:avLst/>
          </a:prstGeom>
          <a:ln>
            <a:noFill/>
          </a:ln>
          <a:effectLst>
            <a:glow rad="279360">
              <a:srgbClr val="ffffff"/>
            </a:glow>
            <a:outerShdw algn="ctr" blurRad="19050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22" name="Рисунок 6" descr=""/>
          <p:cNvPicPr/>
          <p:nvPr/>
        </p:nvPicPr>
        <p:blipFill>
          <a:blip r:embed="rId2"/>
          <a:stretch/>
        </p:blipFill>
        <p:spPr>
          <a:xfrm>
            <a:off x="262440" y="2313000"/>
            <a:ext cx="419040" cy="503640"/>
          </a:xfrm>
          <a:prstGeom prst="rect">
            <a:avLst/>
          </a:prstGeom>
          <a:ln>
            <a:noFill/>
          </a:ln>
        </p:spPr>
      </p:pic>
      <p:pic>
        <p:nvPicPr>
          <p:cNvPr id="223" name="Рисунок 12" descr=""/>
          <p:cNvPicPr/>
          <p:nvPr/>
        </p:nvPicPr>
        <p:blipFill>
          <a:blip r:embed="rId3"/>
          <a:stretch/>
        </p:blipFill>
        <p:spPr>
          <a:xfrm>
            <a:off x="3597840" y="4836240"/>
            <a:ext cx="431640" cy="503640"/>
          </a:xfrm>
          <a:prstGeom prst="rect">
            <a:avLst/>
          </a:prstGeom>
          <a:ln>
            <a:noFill/>
          </a:ln>
        </p:spPr>
      </p:pic>
      <p:pic>
        <p:nvPicPr>
          <p:cNvPr id="224" name="Рисунок 14" descr=""/>
          <p:cNvPicPr/>
          <p:nvPr/>
        </p:nvPicPr>
        <p:blipFill>
          <a:blip r:embed="rId4"/>
          <a:stretch/>
        </p:blipFill>
        <p:spPr>
          <a:xfrm>
            <a:off x="6585480" y="4813920"/>
            <a:ext cx="359640" cy="719640"/>
          </a:xfrm>
          <a:prstGeom prst="rect">
            <a:avLst/>
          </a:prstGeom>
          <a:ln>
            <a:noFill/>
          </a:ln>
        </p:spPr>
      </p:pic>
      <p:pic>
        <p:nvPicPr>
          <p:cNvPr id="225" name="Рисунок 8" descr=""/>
          <p:cNvPicPr/>
          <p:nvPr/>
        </p:nvPicPr>
        <p:blipFill>
          <a:blip r:embed="rId5"/>
          <a:stretch/>
        </p:blipFill>
        <p:spPr>
          <a:xfrm>
            <a:off x="323640" y="4813920"/>
            <a:ext cx="460080" cy="503640"/>
          </a:xfrm>
          <a:prstGeom prst="rect">
            <a:avLst/>
          </a:prstGeom>
          <a:ln>
            <a:noFill/>
          </a:ln>
        </p:spPr>
      </p:pic>
      <p:pic>
        <p:nvPicPr>
          <p:cNvPr id="226" name="Рисунок 10" descr=""/>
          <p:cNvPicPr/>
          <p:nvPr/>
        </p:nvPicPr>
        <p:blipFill>
          <a:blip r:embed="rId6"/>
          <a:stretch/>
        </p:blipFill>
        <p:spPr>
          <a:xfrm>
            <a:off x="262440" y="5482800"/>
            <a:ext cx="419040" cy="503640"/>
          </a:xfrm>
          <a:prstGeom prst="rect">
            <a:avLst/>
          </a:prstGeom>
          <a:ln>
            <a:noFill/>
          </a:ln>
        </p:spPr>
      </p:pic>
      <p:pic>
        <p:nvPicPr>
          <p:cNvPr id="227" name="Содержимое 5" descr=""/>
          <p:cNvPicPr/>
          <p:nvPr/>
        </p:nvPicPr>
        <p:blipFill>
          <a:blip r:embed="rId7"/>
          <a:stretch/>
        </p:blipFill>
        <p:spPr>
          <a:xfrm>
            <a:off x="8685720" y="1535760"/>
            <a:ext cx="3025440" cy="29023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extShape 1"/>
          <p:cNvSpPr txBox="1"/>
          <p:nvPr/>
        </p:nvSpPr>
        <p:spPr>
          <a:xfrm>
            <a:off x="1376640" y="1494720"/>
            <a:ext cx="7153200" cy="4853160"/>
          </a:xfrm>
          <a:prstGeom prst="rect">
            <a:avLst/>
          </a:prstGeom>
          <a:noFill/>
          <a:ln>
            <a:noFill/>
          </a:ln>
          <a:effectLst>
            <a:outerShdw dist="250081" dir="8461089">
              <a:srgbClr val="000000">
                <a:alpha val="28000"/>
              </a:srgbClr>
            </a:outerShdw>
          </a:effectLst>
        </p:spPr>
        <p:txBody>
          <a:bodyPr>
            <a:noAutofit/>
          </a:bodyPr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ts val="4000"/>
              </a:lnSpc>
            </a:pPr>
            <a:r>
              <a:rPr b="1" lang="ru-RU" sz="3200" spc="-1" strike="noStrike">
                <a:solidFill>
                  <a:srgbClr val="2f5597"/>
                </a:solidFill>
                <a:latin typeface="Calibri"/>
                <a:ea typeface="PT Astra Serif"/>
              </a:rPr>
              <a:t>Дополнительная потребность </a:t>
            </a:r>
            <a:endParaRPr b="0" lang="ru-RU" sz="3200" spc="-1" strike="noStrike">
              <a:latin typeface="Arial"/>
            </a:endParaRPr>
          </a:p>
          <a:p>
            <a:pPr algn="just">
              <a:lnSpc>
                <a:spcPts val="4000"/>
              </a:lnSpc>
            </a:pPr>
            <a:r>
              <a:rPr b="1" lang="ru-RU" sz="3200" spc="-1" strike="noStrike">
                <a:solidFill>
                  <a:srgbClr val="2f5597"/>
                </a:solidFill>
                <a:latin typeface="Calibri"/>
                <a:ea typeface="PT Astra Serif"/>
              </a:rPr>
              <a:t>Ульяновской области в мясе птицы:</a:t>
            </a:r>
            <a:endParaRPr b="0" lang="ru-RU" sz="3200" spc="-1" strike="noStrike">
              <a:latin typeface="Arial"/>
            </a:endParaRPr>
          </a:p>
          <a:p>
            <a:pPr algn="just">
              <a:lnSpc>
                <a:spcPts val="4000"/>
              </a:lnSpc>
            </a:pPr>
            <a:endParaRPr b="0" lang="ru-RU" sz="3200" spc="-1" strike="noStrike">
              <a:latin typeface="Arial"/>
            </a:endParaRPr>
          </a:p>
          <a:p>
            <a:pPr algn="just">
              <a:lnSpc>
                <a:spcPts val="4000"/>
              </a:lnSpc>
            </a:pPr>
            <a:endParaRPr b="0" lang="ru-RU" sz="3200" spc="-1" strike="noStrike">
              <a:latin typeface="Arial"/>
            </a:endParaRPr>
          </a:p>
          <a:p>
            <a:pPr algn="just">
              <a:lnSpc>
                <a:spcPts val="4000"/>
              </a:lnSpc>
            </a:pPr>
            <a:r>
              <a:rPr b="1" lang="ru-RU" sz="3200" spc="-1" strike="noStrike">
                <a:solidFill>
                  <a:srgbClr val="2f5597"/>
                </a:solidFill>
                <a:latin typeface="Calibri"/>
                <a:ea typeface="PT Astra Serif"/>
              </a:rPr>
              <a:t>Дополнительная потребность </a:t>
            </a:r>
            <a:endParaRPr b="0" lang="ru-RU" sz="3200" spc="-1" strike="noStrike">
              <a:latin typeface="Arial"/>
            </a:endParaRPr>
          </a:p>
          <a:p>
            <a:pPr algn="just">
              <a:lnSpc>
                <a:spcPts val="4000"/>
              </a:lnSpc>
            </a:pPr>
            <a:r>
              <a:rPr b="1" lang="ru-RU" sz="3200" spc="-1" strike="noStrike">
                <a:solidFill>
                  <a:srgbClr val="2f5597"/>
                </a:solidFill>
                <a:latin typeface="Calibri"/>
                <a:ea typeface="PT Astra Serif"/>
              </a:rPr>
              <a:t>Ульяновской области в товарном яйце:</a:t>
            </a:r>
            <a:endParaRPr b="0" lang="ru-RU" sz="3200" spc="-1" strike="noStrike">
              <a:latin typeface="Arial"/>
            </a:endParaRPr>
          </a:p>
          <a:p>
            <a:pPr algn="just">
              <a:lnSpc>
                <a:spcPts val="4000"/>
              </a:lnSpc>
            </a:pPr>
            <a:endParaRPr b="0" lang="ru-RU" sz="32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32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32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32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32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32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32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32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32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32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32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32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32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32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32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32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3200" spc="-1" strike="noStrike">
              <a:latin typeface="Arial"/>
            </a:endParaRPr>
          </a:p>
          <a:p>
            <a:pPr algn="just">
              <a:lnSpc>
                <a:spcPct val="90000"/>
              </a:lnSpc>
            </a:pPr>
            <a:endParaRPr b="0" lang="ru-RU" sz="3200" spc="-1" strike="noStrike">
              <a:latin typeface="Arial"/>
            </a:endParaRPr>
          </a:p>
          <a:p>
            <a:pPr algn="just">
              <a:lnSpc>
                <a:spcPct val="90000"/>
              </a:lnSpc>
            </a:pPr>
            <a:endParaRPr b="0" lang="ru-RU" sz="3200" spc="-1" strike="noStrike">
              <a:latin typeface="Arial"/>
            </a:endParaRPr>
          </a:p>
          <a:p>
            <a:pPr algn="just">
              <a:lnSpc>
                <a:spcPct val="90000"/>
              </a:lnSpc>
            </a:pPr>
            <a:endParaRPr b="0" lang="ru-RU" sz="3200" spc="-1" strike="noStrike">
              <a:latin typeface="Arial"/>
            </a:endParaRPr>
          </a:p>
          <a:p>
            <a:pPr algn="just">
              <a:lnSpc>
                <a:spcPct val="90000"/>
              </a:lnSpc>
            </a:pPr>
            <a:endParaRPr b="0" lang="ru-RU" sz="32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32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32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32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32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229" name="CustomShape 2"/>
          <p:cNvSpPr/>
          <p:nvPr/>
        </p:nvSpPr>
        <p:spPr>
          <a:xfrm>
            <a:off x="2117520" y="94680"/>
            <a:ext cx="10075320" cy="1108800"/>
          </a:xfrm>
          <a:prstGeom prst="roundRect">
            <a:avLst>
              <a:gd name="adj" fmla="val 16667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algn="ctr" blurRad="149987" dir="8461089" dist="250081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dir="t" rig="contrasting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Целесообразность реализации инвестиционного проекта в сфере птицеводства на территории Ульяновской области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230" name="Рисунок 3_5" descr=""/>
          <p:cNvPicPr/>
          <p:nvPr/>
        </p:nvPicPr>
        <p:blipFill>
          <a:blip r:embed="rId1"/>
          <a:stretch/>
        </p:blipFill>
        <p:spPr>
          <a:xfrm>
            <a:off x="63000" y="257760"/>
            <a:ext cx="1578960" cy="1352160"/>
          </a:xfrm>
          <a:prstGeom prst="rect">
            <a:avLst/>
          </a:prstGeom>
          <a:ln>
            <a:noFill/>
          </a:ln>
          <a:effectLst>
            <a:glow rad="279360">
              <a:srgbClr val="ffffff"/>
            </a:glow>
            <a:outerShdw algn="ctr" blurRad="19050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31" name="CustomShape 3"/>
          <p:cNvSpPr/>
          <p:nvPr/>
        </p:nvSpPr>
        <p:spPr>
          <a:xfrm>
            <a:off x="7883640" y="2181600"/>
            <a:ext cx="3310560" cy="1297080"/>
          </a:xfrm>
          <a:prstGeom prst="rect">
            <a:avLst/>
          </a:prstGeom>
          <a:noFill/>
          <a:ln>
            <a:noFill/>
          </a:ln>
          <a:effectLst>
            <a:outerShdw algn="ctr" blurRad="44450" dir="5400000" dist="2808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15600000"/>
            </a:lightRig>
          </a:scene3d>
          <a:sp3d>
            <a:bevelT w="190500" h="38100"/>
          </a:sp3d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1" lang="ru-RU" sz="4400" spc="-1" strike="noStrike">
                <a:solidFill>
                  <a:srgbClr val="ffc000"/>
                </a:solidFill>
                <a:latin typeface="PT Astra Serif"/>
                <a:ea typeface="PT Astra Serif"/>
              </a:rPr>
              <a:t>34 тыс.тонн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232" name="CustomShape 4"/>
          <p:cNvSpPr/>
          <p:nvPr/>
        </p:nvSpPr>
        <p:spPr>
          <a:xfrm>
            <a:off x="7883640" y="4244040"/>
            <a:ext cx="3526560" cy="1297080"/>
          </a:xfrm>
          <a:prstGeom prst="rect">
            <a:avLst/>
          </a:prstGeom>
          <a:noFill/>
          <a:ln>
            <a:noFill/>
          </a:ln>
          <a:effectLst>
            <a:outerShdw algn="ctr" blurRad="44450" dir="5400000" dist="2808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15600000"/>
            </a:lightRig>
          </a:scene3d>
          <a:sp3d>
            <a:bevelT w="190500" h="38100"/>
          </a:sp3d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1" lang="ru-RU" sz="4400" spc="-1" strike="noStrike">
                <a:solidFill>
                  <a:srgbClr val="ffc000"/>
                </a:solidFill>
                <a:latin typeface="PT Astra Serif"/>
                <a:ea typeface="PT Astra Serif"/>
              </a:rPr>
              <a:t>133 </a:t>
            </a:r>
            <a:endParaRPr b="0" lang="ru-RU" sz="4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1" lang="ru-RU" sz="4400" spc="-1" strike="noStrike">
                <a:solidFill>
                  <a:srgbClr val="ffc000"/>
                </a:solidFill>
                <a:latin typeface="PT Astra Serif"/>
                <a:ea typeface="PT Astra Serif"/>
              </a:rPr>
              <a:t>млн.шт</a:t>
            </a:r>
            <a:endParaRPr b="0" lang="ru-RU" sz="4400" spc="-1" strike="noStrike">
              <a:latin typeface="Arial"/>
            </a:endParaRPr>
          </a:p>
        </p:txBody>
      </p:sp>
      <p:pic>
        <p:nvPicPr>
          <p:cNvPr id="233" name="Рисунок 11" descr=""/>
          <p:cNvPicPr/>
          <p:nvPr/>
        </p:nvPicPr>
        <p:blipFill>
          <a:blip r:embed="rId2"/>
          <a:stretch/>
        </p:blipFill>
        <p:spPr>
          <a:xfrm>
            <a:off x="304200" y="2253960"/>
            <a:ext cx="1229040" cy="1161720"/>
          </a:xfrm>
          <a:prstGeom prst="rect">
            <a:avLst/>
          </a:prstGeom>
          <a:ln>
            <a:noFill/>
          </a:ln>
        </p:spPr>
      </p:pic>
      <p:pic>
        <p:nvPicPr>
          <p:cNvPr id="234" name="Рисунок 14" descr=""/>
          <p:cNvPicPr/>
          <p:nvPr/>
        </p:nvPicPr>
        <p:blipFill>
          <a:blip r:embed="rId3"/>
          <a:stretch/>
        </p:blipFill>
        <p:spPr>
          <a:xfrm>
            <a:off x="147240" y="4255560"/>
            <a:ext cx="1229040" cy="1161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extShape 1"/>
          <p:cNvSpPr txBox="1"/>
          <p:nvPr/>
        </p:nvSpPr>
        <p:spPr>
          <a:xfrm>
            <a:off x="728640" y="1355400"/>
            <a:ext cx="11606400" cy="48531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</p:txBody>
      </p:sp>
      <p:sp>
        <p:nvSpPr>
          <p:cNvPr id="236" name="CustomShape 2"/>
          <p:cNvSpPr/>
          <p:nvPr/>
        </p:nvSpPr>
        <p:spPr>
          <a:xfrm>
            <a:off x="2117520" y="94680"/>
            <a:ext cx="10075320" cy="1108800"/>
          </a:xfrm>
          <a:prstGeom prst="roundRect">
            <a:avLst>
              <a:gd name="adj" fmla="val 16667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algn="ctr" blurRad="149987" dir="8461089" dist="250081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dir="t" rig="contrasting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Меры государственной поддержки проектов, </a:t>
            </a:r>
            <a:endParaRPr b="0" lang="ru-RU" sz="20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реализуемых в сфере птицеводства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237" name="Рисунок 3_5" descr=""/>
          <p:cNvPicPr/>
          <p:nvPr/>
        </p:nvPicPr>
        <p:blipFill>
          <a:blip r:embed="rId1"/>
          <a:stretch/>
        </p:blipFill>
        <p:spPr>
          <a:xfrm>
            <a:off x="63000" y="257760"/>
            <a:ext cx="1578960" cy="1352160"/>
          </a:xfrm>
          <a:prstGeom prst="rect">
            <a:avLst/>
          </a:prstGeom>
          <a:ln>
            <a:noFill/>
          </a:ln>
          <a:effectLst>
            <a:glow rad="279360">
              <a:srgbClr val="ffffff"/>
            </a:glow>
            <a:outerShdw algn="ctr" blurRad="19050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38" name="CustomShape 3"/>
          <p:cNvSpPr/>
          <p:nvPr/>
        </p:nvSpPr>
        <p:spPr>
          <a:xfrm>
            <a:off x="234720" y="1801800"/>
            <a:ext cx="11545560" cy="4586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graphicFrame>
        <p:nvGraphicFramePr>
          <p:cNvPr id="239" name="Table 4"/>
          <p:cNvGraphicFramePr/>
          <p:nvPr/>
        </p:nvGraphicFramePr>
        <p:xfrm>
          <a:off x="807840" y="1761480"/>
          <a:ext cx="10896480" cy="1329120"/>
        </p:xfrm>
        <a:graphic>
          <a:graphicData uri="http://schemas.openxmlformats.org/drawingml/2006/table">
            <a:tbl>
              <a:tblPr/>
              <a:tblGrid>
                <a:gridCol w="2095920"/>
                <a:gridCol w="8800560"/>
              </a:tblGrid>
              <a:tr h="39132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1000 рублей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-</a:t>
                      </a:r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 на 1 тонну произведенного и реализованного мяса птицы;</a:t>
                      </a:r>
                      <a:endParaRPr b="0" lang="ru-RU" sz="2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39132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10 рублей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-</a:t>
                      </a:r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 на реализованный десяток яиц;</a:t>
                      </a:r>
                      <a:endParaRPr b="0" lang="ru-RU" sz="2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546840"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до 50%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-</a:t>
                      </a:r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 на приобретение сельскохозяйственной техники и оборудования;</a:t>
                      </a:r>
                      <a:endParaRPr b="0" lang="ru-RU" sz="2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24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400" spc="-1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-</a:t>
                      </a:r>
                      <a:r>
                        <a:rPr b="0" lang="ru-RU" sz="2400" spc="-1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 на приобретение молодняка птицы.</a:t>
                      </a:r>
                      <a:endParaRPr b="0" lang="ru-RU" sz="2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40" name="Line 5"/>
          <p:cNvSpPr/>
          <p:nvPr/>
        </p:nvSpPr>
        <p:spPr>
          <a:xfrm>
            <a:off x="2842560" y="2112120"/>
            <a:ext cx="0" cy="3322080"/>
          </a:xfrm>
          <a:prstGeom prst="line">
            <a:avLst/>
          </a:prstGeom>
          <a:ln cap="rnd" w="114480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59000">
              <a:srgbClr val="4472c4">
                <a:alpha val="0"/>
              </a:srgbClr>
            </a:gs>
            <a:gs pos="100000">
              <a:srgbClr val="c7d5ed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TextShape 1"/>
          <p:cNvSpPr txBox="1"/>
          <p:nvPr/>
        </p:nvSpPr>
        <p:spPr>
          <a:xfrm>
            <a:off x="1523880" y="1122480"/>
            <a:ext cx="9144360" cy="238716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2" name="TextShape 2"/>
          <p:cNvSpPr txBox="1"/>
          <p:nvPr/>
        </p:nvSpPr>
        <p:spPr>
          <a:xfrm>
            <a:off x="1523880" y="3602160"/>
            <a:ext cx="9144360" cy="16552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  <p:sp>
        <p:nvSpPr>
          <p:cNvPr id="243" name="CustomShape 3"/>
          <p:cNvSpPr/>
          <p:nvPr/>
        </p:nvSpPr>
        <p:spPr>
          <a:xfrm>
            <a:off x="336960" y="5514480"/>
            <a:ext cx="11454840" cy="1207080"/>
          </a:xfrm>
          <a:prstGeom prst="roundRect">
            <a:avLst>
              <a:gd name="adj" fmla="val 16667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algn="ctr" blurRad="149987" dir="8461089" dist="250081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dir="t" rig="contrasting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r>
              <a:rPr b="0" lang="ru-RU" sz="2400" spc="-1" strike="noStrike">
                <a:solidFill>
                  <a:srgbClr val="ffffff"/>
                </a:solidFill>
                <a:latin typeface="Arial"/>
                <a:ea typeface="DejaVu Sans"/>
              </a:rPr>
              <a:t>Готовые решения для реализации проектов</a:t>
            </a:r>
            <a:endParaRPr b="0" lang="ru-RU" sz="24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ru-RU" sz="2400" spc="-1" strike="noStrike">
                <a:solidFill>
                  <a:srgbClr val="ffffff"/>
                </a:solidFill>
                <a:latin typeface="Arial"/>
                <a:ea typeface="DejaVu Sans"/>
              </a:rPr>
              <a:t>в сфере переработки пищевых продуктов</a:t>
            </a:r>
            <a:endParaRPr b="0" lang="ru-RU" sz="24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ru-RU" sz="24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244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12192840" cy="5313600"/>
          </a:xfrm>
          <a:prstGeom prst="rect">
            <a:avLst/>
          </a:prstGeom>
          <a:ln>
            <a:noFill/>
          </a:ln>
        </p:spPr>
      </p:pic>
      <p:pic>
        <p:nvPicPr>
          <p:cNvPr id="245" name="Picture 2" descr=""/>
          <p:cNvPicPr/>
          <p:nvPr/>
        </p:nvPicPr>
        <p:blipFill>
          <a:blip r:embed="rId2"/>
          <a:stretch/>
        </p:blipFill>
        <p:spPr>
          <a:xfrm>
            <a:off x="0" y="0"/>
            <a:ext cx="12192840" cy="5313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extShape 1"/>
          <p:cNvSpPr txBox="1"/>
          <p:nvPr/>
        </p:nvSpPr>
        <p:spPr>
          <a:xfrm>
            <a:off x="323640" y="1364400"/>
            <a:ext cx="11606400" cy="48531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</p:txBody>
      </p:sp>
      <p:sp>
        <p:nvSpPr>
          <p:cNvPr id="247" name="CustomShape 2"/>
          <p:cNvSpPr/>
          <p:nvPr/>
        </p:nvSpPr>
        <p:spPr>
          <a:xfrm>
            <a:off x="323640" y="1781280"/>
            <a:ext cx="11545560" cy="4586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rgbClr val="000000"/>
                </a:solidFill>
                <a:latin typeface="Arial"/>
                <a:ea typeface="PT Astra Serif"/>
              </a:rPr>
              <a:t>                               </a:t>
            </a:r>
            <a:r>
              <a:rPr b="0" lang="ru-RU" sz="1200" spc="-1" strike="noStrike">
                <a:solidFill>
                  <a:srgbClr val="000000"/>
                </a:solidFill>
                <a:latin typeface="Arial"/>
                <a:ea typeface="PT Astra Serif"/>
              </a:rPr>
              <a:t>  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Форма собственности: </a:t>
            </a: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частная</a:t>
            </a:r>
            <a:endParaRPr b="0" lang="ru-RU" sz="1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Категория земель: </a:t>
            </a: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земли населённых пунктов</a:t>
            </a:r>
            <a:endParaRPr b="0" lang="ru-RU" sz="1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Кадастровый номер: </a:t>
            </a: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73:24:010201:2</a:t>
            </a:r>
            <a:endParaRPr b="0" lang="ru-RU" sz="1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       </a:t>
            </a: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        </a:t>
            </a: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Транспортная доступность:</a:t>
            </a: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        </a:t>
            </a: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Расстояние до ближайшей автомобильной дороги (км):</a:t>
            </a: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 - Регионального назначения 1.0 км.</a:t>
            </a: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                                                                                                            </a:t>
            </a: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- Федерального назначения 11 км.</a:t>
            </a: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Расстояние до ближайшего города и регионального центра:</a:t>
            </a: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до г. Москва 850 км.</a:t>
            </a:r>
            <a:endParaRPr b="0" lang="ru-RU" sz="1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Инфраструктура инвестиционной площадки: </a:t>
            </a: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                  </a:t>
            </a: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          </a:t>
            </a: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Электроснабжение: </a:t>
            </a: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подключено        </a:t>
            </a: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            Водоснабжение: </a:t>
            </a: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подключено                </a:t>
            </a: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Газоснабжение</a:t>
            </a: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: подключено   </a:t>
            </a: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            </a:t>
            </a: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(подстанция 630 кВт)                                        (центральное водоснабжение)               (Мощность 120 тыс. куб. метров/мес.)</a:t>
            </a: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                                                                                                                          </a:t>
            </a:r>
            <a:endParaRPr b="0" lang="ru-RU" sz="1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           </a:t>
            </a: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Площадь земельного участка:</a:t>
            </a: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 12 500 кв. м.</a:t>
            </a:r>
            <a:endParaRPr b="0" lang="ru-RU" sz="1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           </a:t>
            </a: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Площадь зданий:</a:t>
            </a: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 5452 кв.м. </a:t>
            </a:r>
            <a:endParaRPr b="0" lang="ru-RU" sz="1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Описание площадки: </a:t>
            </a:r>
            <a:endParaRPr b="0" lang="ru-RU" sz="1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На данном участке расположено действующее производство хлебозавода со всей необходимой инфраструктурой и сопутствующими зданиями: производственный блок – 3480 кв.м., складские помещения – 86 кв.м., проходная – 34 кв.м., прачечная – 243,8 кв.м., здание кафе-магазина – 391 кв.м., здание сауны – 631,7 кв.м., здания общего назначения – 585,7 кв.м.</a:t>
            </a: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250" spc="-1" strike="noStrike">
              <a:latin typeface="Arial"/>
            </a:endParaRPr>
          </a:p>
        </p:txBody>
      </p:sp>
      <p:sp>
        <p:nvSpPr>
          <p:cNvPr id="248" name="CustomShape 3"/>
          <p:cNvSpPr/>
          <p:nvPr/>
        </p:nvSpPr>
        <p:spPr>
          <a:xfrm>
            <a:off x="2117520" y="255240"/>
            <a:ext cx="10075320" cy="1108800"/>
          </a:xfrm>
          <a:prstGeom prst="roundRect">
            <a:avLst>
              <a:gd name="adj" fmla="val 16667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algn="ctr" blurRad="149987" dir="8461089" dist="250081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dir="t" rig="contrasting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r>
              <a:rPr b="0" lang="ru-RU" sz="2200" spc="-1" strike="noStrike">
                <a:solidFill>
                  <a:srgbClr val="ffffff"/>
                </a:solidFill>
                <a:latin typeface="Arial"/>
                <a:ea typeface="DejaVu Sans"/>
              </a:rPr>
              <a:t>Инвестиционная площадка под производство хлебобулочных изделий</a:t>
            </a:r>
            <a:endParaRPr b="0" lang="ru-RU" sz="22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ru-RU" sz="2200" spc="-1" strike="noStrike">
                <a:solidFill>
                  <a:srgbClr val="ffffff"/>
                </a:solidFill>
                <a:latin typeface="Arial"/>
                <a:ea typeface="DejaVu Sans"/>
              </a:rPr>
              <a:t>432008, г. Ульяновск, ул. Хлебозаводская, д.3.  </a:t>
            </a:r>
            <a:endParaRPr b="0" lang="ru-RU" sz="2200" spc="-1" strike="noStrike">
              <a:latin typeface="Arial"/>
            </a:endParaRPr>
          </a:p>
        </p:txBody>
      </p:sp>
      <p:pic>
        <p:nvPicPr>
          <p:cNvPr id="249" name="Рисунок 3_5" descr=""/>
          <p:cNvPicPr/>
          <p:nvPr/>
        </p:nvPicPr>
        <p:blipFill>
          <a:blip r:embed="rId1"/>
          <a:stretch/>
        </p:blipFill>
        <p:spPr>
          <a:xfrm>
            <a:off x="63000" y="257760"/>
            <a:ext cx="1578960" cy="1352160"/>
          </a:xfrm>
          <a:prstGeom prst="rect">
            <a:avLst/>
          </a:prstGeom>
          <a:ln>
            <a:noFill/>
          </a:ln>
          <a:effectLst>
            <a:glow rad="279360">
              <a:srgbClr val="ffffff"/>
            </a:glow>
            <a:outerShdw algn="ctr" blurRad="19050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50" name="Рисунок 6" descr=""/>
          <p:cNvPicPr/>
          <p:nvPr/>
        </p:nvPicPr>
        <p:blipFill>
          <a:blip r:embed="rId2"/>
          <a:stretch/>
        </p:blipFill>
        <p:spPr>
          <a:xfrm>
            <a:off x="270000" y="2716920"/>
            <a:ext cx="419040" cy="503640"/>
          </a:xfrm>
          <a:prstGeom prst="rect">
            <a:avLst/>
          </a:prstGeom>
          <a:ln>
            <a:noFill/>
          </a:ln>
        </p:spPr>
      </p:pic>
      <p:pic>
        <p:nvPicPr>
          <p:cNvPr id="251" name="Рисунок 12" descr=""/>
          <p:cNvPicPr/>
          <p:nvPr/>
        </p:nvPicPr>
        <p:blipFill>
          <a:blip r:embed="rId3"/>
          <a:stretch/>
        </p:blipFill>
        <p:spPr>
          <a:xfrm>
            <a:off x="3552840" y="4625640"/>
            <a:ext cx="431640" cy="503640"/>
          </a:xfrm>
          <a:prstGeom prst="rect">
            <a:avLst/>
          </a:prstGeom>
          <a:ln>
            <a:noFill/>
          </a:ln>
        </p:spPr>
      </p:pic>
      <p:pic>
        <p:nvPicPr>
          <p:cNvPr id="252" name="Рисунок 14" descr=""/>
          <p:cNvPicPr/>
          <p:nvPr/>
        </p:nvPicPr>
        <p:blipFill>
          <a:blip r:embed="rId4"/>
          <a:stretch/>
        </p:blipFill>
        <p:spPr>
          <a:xfrm>
            <a:off x="6716880" y="4517640"/>
            <a:ext cx="359640" cy="719640"/>
          </a:xfrm>
          <a:prstGeom prst="rect">
            <a:avLst/>
          </a:prstGeom>
          <a:ln>
            <a:noFill/>
          </a:ln>
        </p:spPr>
      </p:pic>
      <p:pic>
        <p:nvPicPr>
          <p:cNvPr id="253" name="Рисунок 8" descr=""/>
          <p:cNvPicPr/>
          <p:nvPr/>
        </p:nvPicPr>
        <p:blipFill>
          <a:blip r:embed="rId5"/>
          <a:stretch/>
        </p:blipFill>
        <p:spPr>
          <a:xfrm>
            <a:off x="343800" y="4625640"/>
            <a:ext cx="460080" cy="503640"/>
          </a:xfrm>
          <a:prstGeom prst="rect">
            <a:avLst/>
          </a:prstGeom>
          <a:ln>
            <a:noFill/>
          </a:ln>
        </p:spPr>
      </p:pic>
      <p:pic>
        <p:nvPicPr>
          <p:cNvPr id="254" name="Рисунок 10" descr=""/>
          <p:cNvPicPr/>
          <p:nvPr/>
        </p:nvPicPr>
        <p:blipFill>
          <a:blip r:embed="rId6"/>
          <a:stretch/>
        </p:blipFill>
        <p:spPr>
          <a:xfrm>
            <a:off x="300240" y="5300640"/>
            <a:ext cx="419040" cy="503640"/>
          </a:xfrm>
          <a:prstGeom prst="rect">
            <a:avLst/>
          </a:prstGeom>
          <a:ln>
            <a:noFill/>
          </a:ln>
        </p:spPr>
      </p:pic>
      <p:sp>
        <p:nvSpPr>
          <p:cNvPr id="255" name="CustomShape 4"/>
          <p:cNvSpPr/>
          <p:nvPr/>
        </p:nvSpPr>
        <p:spPr>
          <a:xfrm>
            <a:off x="5943960" y="3276720"/>
            <a:ext cx="3201840" cy="320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56" name="Рисунок 7" descr=""/>
          <p:cNvPicPr/>
          <p:nvPr/>
        </p:nvPicPr>
        <p:blipFill>
          <a:blip r:embed="rId7"/>
          <a:stretch/>
        </p:blipFill>
        <p:spPr>
          <a:xfrm>
            <a:off x="8229960" y="1679040"/>
            <a:ext cx="3333600" cy="2504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Рисунок 33" descr=""/>
          <p:cNvPicPr/>
          <p:nvPr/>
        </p:nvPicPr>
        <p:blipFill>
          <a:blip r:embed="rId1"/>
          <a:stretch/>
        </p:blipFill>
        <p:spPr>
          <a:xfrm rot="16200000">
            <a:off x="8682480" y="3328560"/>
            <a:ext cx="3201480" cy="3818520"/>
          </a:xfrm>
          <a:prstGeom prst="rect">
            <a:avLst/>
          </a:prstGeom>
          <a:ln>
            <a:noFill/>
          </a:ln>
        </p:spPr>
      </p:pic>
      <p:sp>
        <p:nvSpPr>
          <p:cNvPr id="258" name="TextShape 1"/>
          <p:cNvSpPr txBox="1"/>
          <p:nvPr/>
        </p:nvSpPr>
        <p:spPr>
          <a:xfrm>
            <a:off x="323640" y="1364400"/>
            <a:ext cx="11606400" cy="48531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</p:txBody>
      </p:sp>
      <p:sp>
        <p:nvSpPr>
          <p:cNvPr id="259" name="CustomShape 2"/>
          <p:cNvSpPr/>
          <p:nvPr/>
        </p:nvSpPr>
        <p:spPr>
          <a:xfrm>
            <a:off x="323640" y="1781280"/>
            <a:ext cx="11545560" cy="4586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rgbClr val="000000"/>
                </a:solidFill>
                <a:latin typeface="Arial"/>
                <a:ea typeface="PT Astra Serif"/>
              </a:rPr>
              <a:t>                               </a:t>
            </a:r>
            <a:r>
              <a:rPr b="0" lang="ru-RU" sz="1200" spc="-1" strike="noStrike">
                <a:solidFill>
                  <a:srgbClr val="000000"/>
                </a:solidFill>
                <a:latin typeface="Arial"/>
                <a:ea typeface="PT Astra Serif"/>
              </a:rPr>
              <a:t>  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Форма собственности: </a:t>
            </a: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частная</a:t>
            </a:r>
            <a:endParaRPr b="0" lang="ru-RU" sz="1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Категория земель: </a:t>
            </a: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земли населённых пунктов</a:t>
            </a:r>
            <a:endParaRPr b="0" lang="ru-RU" sz="1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Кадастровый номер: </a:t>
            </a: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73:24:030101:0082</a:t>
            </a:r>
            <a:endParaRPr b="0" lang="ru-RU" sz="1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       </a:t>
            </a: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        </a:t>
            </a: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Транспортная доступность:</a:t>
            </a: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        </a:t>
            </a: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Расстояние до ближайшей автомобильной дороги (км):</a:t>
            </a: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 - Регионального назначения 0,1 км.</a:t>
            </a: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                                                                                                            </a:t>
            </a: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- Федерального назначения 7 км.</a:t>
            </a: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Расстояние до ближайшего города и регионального центра:</a:t>
            </a: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до г. Москва 850 км.</a:t>
            </a:r>
            <a:endParaRPr b="0" lang="ru-RU" sz="1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Инфраструктура инвестиционной площадки: </a:t>
            </a: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                  </a:t>
            </a: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          </a:t>
            </a: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Электроснабжение: </a:t>
            </a: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подключено        </a:t>
            </a: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            Водоснабжение: </a:t>
            </a: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подключено                 </a:t>
            </a: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Газоснабжение</a:t>
            </a: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: подключено   </a:t>
            </a: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                                                                                                                                         </a:t>
            </a:r>
            <a:endParaRPr b="0" lang="ru-RU" sz="1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           </a:t>
            </a: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Площадь земельного участка:</a:t>
            </a: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 24 509 кв. м.</a:t>
            </a:r>
            <a:endParaRPr b="0" lang="ru-RU" sz="1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           </a:t>
            </a: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Площадь зданий:</a:t>
            </a: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 5452 кв.м. </a:t>
            </a:r>
            <a:endParaRPr b="0" lang="ru-RU" sz="1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Описание площадки: </a:t>
            </a:r>
            <a:endParaRPr b="0" lang="ru-RU" sz="1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На данном участке расположено молокоперерабатывающее производство полного цикла со всем необходимым оборудованием.</a:t>
            </a:r>
            <a:endParaRPr b="0" lang="ru-RU" sz="1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В настоящее время производство выставлено на торги</a:t>
            </a: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250" spc="-1" strike="noStrike">
              <a:latin typeface="Arial"/>
            </a:endParaRPr>
          </a:p>
        </p:txBody>
      </p:sp>
      <p:sp>
        <p:nvSpPr>
          <p:cNvPr id="260" name="CustomShape 3"/>
          <p:cNvSpPr/>
          <p:nvPr/>
        </p:nvSpPr>
        <p:spPr>
          <a:xfrm>
            <a:off x="2117520" y="255240"/>
            <a:ext cx="10075320" cy="1108800"/>
          </a:xfrm>
          <a:prstGeom prst="roundRect">
            <a:avLst>
              <a:gd name="adj" fmla="val 16667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algn="ctr" blurRad="149987" dir="8461089" dist="250081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dir="t" rig="contrasting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r>
              <a:rPr b="0" lang="ru-RU" sz="2200" spc="-1" strike="noStrike">
                <a:solidFill>
                  <a:srgbClr val="ffffff"/>
                </a:solidFill>
                <a:latin typeface="Arial"/>
                <a:ea typeface="DejaVu Sans"/>
              </a:rPr>
              <a:t>Инвестиционная площадка под молокоперерабатывающее производство</a:t>
            </a:r>
            <a:endParaRPr b="0" lang="ru-RU" sz="22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ru-RU" sz="2200" spc="-1" strike="noStrike">
                <a:solidFill>
                  <a:srgbClr val="ffffff"/>
                </a:solidFill>
                <a:latin typeface="Arial"/>
                <a:ea typeface="DejaVu Sans"/>
              </a:rPr>
              <a:t>432008, г. Ульяновск, Московское шоссе, 74.  </a:t>
            </a:r>
            <a:endParaRPr b="0" lang="ru-RU" sz="2200" spc="-1" strike="noStrike">
              <a:latin typeface="Arial"/>
            </a:endParaRPr>
          </a:p>
        </p:txBody>
      </p:sp>
      <p:pic>
        <p:nvPicPr>
          <p:cNvPr id="261" name="Рисунок 3_5" descr=""/>
          <p:cNvPicPr/>
          <p:nvPr/>
        </p:nvPicPr>
        <p:blipFill>
          <a:blip r:embed="rId2"/>
          <a:stretch/>
        </p:blipFill>
        <p:spPr>
          <a:xfrm>
            <a:off x="63000" y="257760"/>
            <a:ext cx="1578960" cy="1352160"/>
          </a:xfrm>
          <a:prstGeom prst="rect">
            <a:avLst/>
          </a:prstGeom>
          <a:ln>
            <a:noFill/>
          </a:ln>
          <a:effectLst>
            <a:glow rad="279360">
              <a:srgbClr val="ffffff"/>
            </a:glow>
            <a:outerShdw algn="ctr" blurRad="19050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62" name="Рисунок 6" descr=""/>
          <p:cNvPicPr/>
          <p:nvPr/>
        </p:nvPicPr>
        <p:blipFill>
          <a:blip r:embed="rId3"/>
          <a:stretch/>
        </p:blipFill>
        <p:spPr>
          <a:xfrm>
            <a:off x="270000" y="2716920"/>
            <a:ext cx="419040" cy="503640"/>
          </a:xfrm>
          <a:prstGeom prst="rect">
            <a:avLst/>
          </a:prstGeom>
          <a:ln>
            <a:noFill/>
          </a:ln>
        </p:spPr>
      </p:pic>
      <p:pic>
        <p:nvPicPr>
          <p:cNvPr id="263" name="Рисунок 12" descr=""/>
          <p:cNvPicPr/>
          <p:nvPr/>
        </p:nvPicPr>
        <p:blipFill>
          <a:blip r:embed="rId4"/>
          <a:stretch/>
        </p:blipFill>
        <p:spPr>
          <a:xfrm>
            <a:off x="3675240" y="4517640"/>
            <a:ext cx="431640" cy="503640"/>
          </a:xfrm>
          <a:prstGeom prst="rect">
            <a:avLst/>
          </a:prstGeom>
          <a:ln>
            <a:noFill/>
          </a:ln>
        </p:spPr>
      </p:pic>
      <p:pic>
        <p:nvPicPr>
          <p:cNvPr id="264" name="Рисунок 14" descr=""/>
          <p:cNvPicPr/>
          <p:nvPr/>
        </p:nvPicPr>
        <p:blipFill>
          <a:blip r:embed="rId5"/>
          <a:stretch/>
        </p:blipFill>
        <p:spPr>
          <a:xfrm>
            <a:off x="6681960" y="4517640"/>
            <a:ext cx="359640" cy="719640"/>
          </a:xfrm>
          <a:prstGeom prst="rect">
            <a:avLst/>
          </a:prstGeom>
          <a:ln>
            <a:noFill/>
          </a:ln>
        </p:spPr>
      </p:pic>
      <p:pic>
        <p:nvPicPr>
          <p:cNvPr id="265" name="Рисунок 8" descr=""/>
          <p:cNvPicPr/>
          <p:nvPr/>
        </p:nvPicPr>
        <p:blipFill>
          <a:blip r:embed="rId6"/>
          <a:stretch/>
        </p:blipFill>
        <p:spPr>
          <a:xfrm>
            <a:off x="314280" y="4517640"/>
            <a:ext cx="460080" cy="503640"/>
          </a:xfrm>
          <a:prstGeom prst="rect">
            <a:avLst/>
          </a:prstGeom>
          <a:ln>
            <a:noFill/>
          </a:ln>
        </p:spPr>
      </p:pic>
      <p:pic>
        <p:nvPicPr>
          <p:cNvPr id="266" name="Рисунок 10" descr=""/>
          <p:cNvPicPr/>
          <p:nvPr/>
        </p:nvPicPr>
        <p:blipFill>
          <a:blip r:embed="rId7"/>
          <a:stretch/>
        </p:blipFill>
        <p:spPr>
          <a:xfrm>
            <a:off x="300240" y="5300640"/>
            <a:ext cx="419040" cy="503640"/>
          </a:xfrm>
          <a:prstGeom prst="rect">
            <a:avLst/>
          </a:prstGeom>
          <a:ln>
            <a:noFill/>
          </a:ln>
        </p:spPr>
      </p:pic>
      <p:sp>
        <p:nvSpPr>
          <p:cNvPr id="267" name="CustomShape 4"/>
          <p:cNvSpPr/>
          <p:nvPr/>
        </p:nvSpPr>
        <p:spPr>
          <a:xfrm>
            <a:off x="5943960" y="3276720"/>
            <a:ext cx="3201840" cy="320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68" name="Рисунок 37" descr=""/>
          <p:cNvPicPr/>
          <p:nvPr/>
        </p:nvPicPr>
        <p:blipFill>
          <a:blip r:embed="rId8"/>
          <a:stretch/>
        </p:blipFill>
        <p:spPr>
          <a:xfrm>
            <a:off x="10367640" y="1625760"/>
            <a:ext cx="1510200" cy="1982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TextShape 1"/>
          <p:cNvSpPr txBox="1"/>
          <p:nvPr/>
        </p:nvSpPr>
        <p:spPr>
          <a:xfrm>
            <a:off x="323640" y="1364400"/>
            <a:ext cx="11606400" cy="48531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</p:txBody>
      </p:sp>
      <p:sp>
        <p:nvSpPr>
          <p:cNvPr id="270" name="CustomShape 2"/>
          <p:cNvSpPr/>
          <p:nvPr/>
        </p:nvSpPr>
        <p:spPr>
          <a:xfrm>
            <a:off x="323640" y="1781280"/>
            <a:ext cx="11545560" cy="4586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rgbClr val="000000"/>
                </a:solidFill>
                <a:latin typeface="Arial"/>
                <a:ea typeface="PT Astra Serif"/>
              </a:rPr>
              <a:t>                               </a:t>
            </a:r>
            <a:r>
              <a:rPr b="0" lang="ru-RU" sz="1200" spc="-1" strike="noStrike">
                <a:solidFill>
                  <a:srgbClr val="000000"/>
                </a:solidFill>
                <a:latin typeface="Arial"/>
                <a:ea typeface="PT Astra Serif"/>
              </a:rPr>
              <a:t>  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Форма собственности: </a:t>
            </a: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частная</a:t>
            </a:r>
            <a:endParaRPr b="0" lang="ru-RU" sz="1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Категория земель: </a:t>
            </a: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земли поселений</a:t>
            </a:r>
            <a:endParaRPr b="0" lang="ru-RU" sz="1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Разрешенное использование:</a:t>
            </a: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 для размещения промышленных объектов</a:t>
            </a:r>
            <a:endParaRPr b="0" lang="ru-RU" sz="1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Кадастровый номер: </a:t>
            </a: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73:04:030133:424</a:t>
            </a:r>
            <a:endParaRPr b="0" lang="ru-RU" sz="1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       </a:t>
            </a: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        </a:t>
            </a: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Транспортная доступность:</a:t>
            </a: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        </a:t>
            </a: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Расстояние до ближайшей автомобильной дороги (км):</a:t>
            </a: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 - Регионального назначения 0,1 км.</a:t>
            </a: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                                                                                                            </a:t>
            </a: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- Федерального назначения 1,5 км.</a:t>
            </a: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Расстояние до ближайшего города и регионального центра:</a:t>
            </a: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до г. Ульяновска 170 км.</a:t>
            </a:r>
            <a:endParaRPr b="0" lang="ru-RU" sz="1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Расстояние до ближайших железнодорожной станции: </a:t>
            </a: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1 км. </a:t>
            </a: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Инфраструктура инвестиционной площадки: </a:t>
            </a: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                  </a:t>
            </a: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          </a:t>
            </a: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                                                                                                                                         </a:t>
            </a:r>
            <a:endParaRPr b="0" lang="ru-RU" sz="1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Площадь земельного участка:</a:t>
            </a: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 77530 кв. м.</a:t>
            </a:r>
            <a:endParaRPr b="0" lang="ru-RU" sz="1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Площадь зданий:</a:t>
            </a: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 20630 кв.м. </a:t>
            </a:r>
            <a:endParaRPr b="0" lang="ru-RU" sz="1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Описание площадки: </a:t>
            </a:r>
            <a:endParaRPr b="0" lang="ru-RU" sz="1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На данном участке расположены производственные площадки инзенского хлебоприемного предприятия. На территории имеется ж/д ветка, 35 зданий, площадь самого большого помещения – 1229,69 кв.м.</a:t>
            </a:r>
            <a:endParaRPr b="0" lang="ru-RU" sz="1250" spc="-1" strike="noStrike">
              <a:latin typeface="Arial"/>
            </a:endParaRPr>
          </a:p>
        </p:txBody>
      </p:sp>
      <p:sp>
        <p:nvSpPr>
          <p:cNvPr id="271" name="CustomShape 3"/>
          <p:cNvSpPr/>
          <p:nvPr/>
        </p:nvSpPr>
        <p:spPr>
          <a:xfrm>
            <a:off x="2117520" y="255240"/>
            <a:ext cx="10075320" cy="1108800"/>
          </a:xfrm>
          <a:prstGeom prst="roundRect">
            <a:avLst>
              <a:gd name="adj" fmla="val 16667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algn="ctr" blurRad="149987" dir="8461089" dist="250081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dir="t" rig="contrasting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r>
              <a:rPr b="0" lang="ru-RU" sz="2200" spc="-1" strike="noStrike">
                <a:solidFill>
                  <a:srgbClr val="ffffff"/>
                </a:solidFill>
                <a:latin typeface="Arial"/>
                <a:ea typeface="DejaVu Sans"/>
              </a:rPr>
              <a:t>Инвестиционная площадка «Инзенское хлебоприемное предприятие»</a:t>
            </a:r>
            <a:endParaRPr b="0" lang="ru-RU" sz="22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ru-RU" sz="2200" spc="-1" strike="noStrike">
                <a:solidFill>
                  <a:srgbClr val="ffffff"/>
                </a:solidFill>
                <a:latin typeface="Arial"/>
                <a:ea typeface="DejaVu Sans"/>
              </a:rPr>
              <a:t>432030 г. Ульяновская область, г. Инза ул. Гагарина, д.41.  </a:t>
            </a:r>
            <a:endParaRPr b="0" lang="ru-RU" sz="2200" spc="-1" strike="noStrike">
              <a:latin typeface="Arial"/>
            </a:endParaRPr>
          </a:p>
        </p:txBody>
      </p:sp>
      <p:pic>
        <p:nvPicPr>
          <p:cNvPr id="272" name="Рисунок 3_5" descr=""/>
          <p:cNvPicPr/>
          <p:nvPr/>
        </p:nvPicPr>
        <p:blipFill>
          <a:blip r:embed="rId1"/>
          <a:stretch/>
        </p:blipFill>
        <p:spPr>
          <a:xfrm>
            <a:off x="63000" y="257760"/>
            <a:ext cx="1578960" cy="1352160"/>
          </a:xfrm>
          <a:prstGeom prst="rect">
            <a:avLst/>
          </a:prstGeom>
          <a:ln>
            <a:noFill/>
          </a:ln>
          <a:effectLst>
            <a:glow rad="279360">
              <a:srgbClr val="ffffff"/>
            </a:glow>
            <a:outerShdw algn="ctr" blurRad="19050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73" name="Рисунок 6" descr=""/>
          <p:cNvPicPr/>
          <p:nvPr/>
        </p:nvPicPr>
        <p:blipFill>
          <a:blip r:embed="rId2"/>
          <a:stretch/>
        </p:blipFill>
        <p:spPr>
          <a:xfrm>
            <a:off x="256680" y="2844720"/>
            <a:ext cx="419040" cy="503640"/>
          </a:xfrm>
          <a:prstGeom prst="rect">
            <a:avLst/>
          </a:prstGeom>
          <a:ln>
            <a:noFill/>
          </a:ln>
        </p:spPr>
      </p:pic>
      <p:pic>
        <p:nvPicPr>
          <p:cNvPr id="274" name="Рисунок 12" descr=""/>
          <p:cNvPicPr/>
          <p:nvPr/>
        </p:nvPicPr>
        <p:blipFill>
          <a:blip r:embed="rId3"/>
          <a:stretch/>
        </p:blipFill>
        <p:spPr>
          <a:xfrm>
            <a:off x="3628080" y="4851360"/>
            <a:ext cx="431640" cy="503640"/>
          </a:xfrm>
          <a:prstGeom prst="rect">
            <a:avLst/>
          </a:prstGeom>
          <a:ln>
            <a:noFill/>
          </a:ln>
        </p:spPr>
      </p:pic>
      <p:pic>
        <p:nvPicPr>
          <p:cNvPr id="275" name="Рисунок 14" descr=""/>
          <p:cNvPicPr/>
          <p:nvPr/>
        </p:nvPicPr>
        <p:blipFill>
          <a:blip r:embed="rId4"/>
          <a:stretch/>
        </p:blipFill>
        <p:spPr>
          <a:xfrm>
            <a:off x="6619680" y="4828320"/>
            <a:ext cx="359640" cy="719640"/>
          </a:xfrm>
          <a:prstGeom prst="rect">
            <a:avLst/>
          </a:prstGeom>
          <a:ln>
            <a:noFill/>
          </a:ln>
        </p:spPr>
      </p:pic>
      <p:pic>
        <p:nvPicPr>
          <p:cNvPr id="276" name="Рисунок 8" descr=""/>
          <p:cNvPicPr/>
          <p:nvPr/>
        </p:nvPicPr>
        <p:blipFill>
          <a:blip r:embed="rId5"/>
          <a:stretch/>
        </p:blipFill>
        <p:spPr>
          <a:xfrm>
            <a:off x="280080" y="4853880"/>
            <a:ext cx="460080" cy="503640"/>
          </a:xfrm>
          <a:prstGeom prst="rect">
            <a:avLst/>
          </a:prstGeom>
          <a:ln>
            <a:noFill/>
          </a:ln>
        </p:spPr>
      </p:pic>
      <p:pic>
        <p:nvPicPr>
          <p:cNvPr id="277" name="Рисунок 10" descr=""/>
          <p:cNvPicPr/>
          <p:nvPr/>
        </p:nvPicPr>
        <p:blipFill>
          <a:blip r:embed="rId6"/>
          <a:stretch/>
        </p:blipFill>
        <p:spPr>
          <a:xfrm>
            <a:off x="9402480" y="4782240"/>
            <a:ext cx="419040" cy="503640"/>
          </a:xfrm>
          <a:prstGeom prst="rect">
            <a:avLst/>
          </a:prstGeom>
          <a:ln>
            <a:noFill/>
          </a:ln>
        </p:spPr>
      </p:pic>
      <p:sp>
        <p:nvSpPr>
          <p:cNvPr id="278" name="CustomShape 4"/>
          <p:cNvSpPr/>
          <p:nvPr/>
        </p:nvSpPr>
        <p:spPr>
          <a:xfrm>
            <a:off x="5943960" y="3276720"/>
            <a:ext cx="3201840" cy="320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279" name="Table 5"/>
          <p:cNvGraphicFramePr/>
          <p:nvPr/>
        </p:nvGraphicFramePr>
        <p:xfrm>
          <a:off x="710280" y="4877640"/>
          <a:ext cx="11507760" cy="370440"/>
        </p:xfrm>
        <a:graphic>
          <a:graphicData uri="http://schemas.openxmlformats.org/drawingml/2006/table">
            <a:tbl>
              <a:tblPr/>
              <a:tblGrid>
                <a:gridCol w="3459240"/>
                <a:gridCol w="2958480"/>
                <a:gridCol w="2767680"/>
                <a:gridCol w="2322360"/>
              </a:tblGrid>
              <a:tr h="3708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5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Имеется своя электроподстанция </a:t>
                      </a:r>
                      <a:br/>
                      <a:r>
                        <a:rPr b="0" lang="ru-RU" sz="125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(мощность 630 КВА)</a:t>
                      </a:r>
                      <a:endParaRPr b="0" lang="ru-RU" sz="125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38160">
                      <a:noFill/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5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Подключено</a:t>
                      </a:r>
                      <a:endParaRPr b="0" lang="ru-RU" sz="125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5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(мощность 207,5 куб./сутки)</a:t>
                      </a:r>
                      <a:endParaRPr b="0" lang="ru-RU" sz="125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38160">
                      <a:noFill/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5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Подключено (2587 куб./час)</a:t>
                      </a:r>
                      <a:endParaRPr b="0" lang="ru-RU" sz="125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38160">
                      <a:noFill/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5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77530 кв.м.</a:t>
                      </a:r>
                      <a:endParaRPr b="0" lang="ru-RU" sz="125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38160"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TextShape 1"/>
          <p:cNvSpPr txBox="1"/>
          <p:nvPr/>
        </p:nvSpPr>
        <p:spPr>
          <a:xfrm>
            <a:off x="323640" y="1364400"/>
            <a:ext cx="11606400" cy="48531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</p:txBody>
      </p:sp>
      <p:sp>
        <p:nvSpPr>
          <p:cNvPr id="281" name="CustomShape 2"/>
          <p:cNvSpPr/>
          <p:nvPr/>
        </p:nvSpPr>
        <p:spPr>
          <a:xfrm>
            <a:off x="323640" y="1781280"/>
            <a:ext cx="11545560" cy="4586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rgbClr val="000000"/>
                </a:solidFill>
                <a:latin typeface="Arial"/>
                <a:ea typeface="PT Astra Serif"/>
              </a:rPr>
              <a:t>                               </a:t>
            </a:r>
            <a:r>
              <a:rPr b="0" lang="ru-RU" sz="1200" spc="-1" strike="noStrike">
                <a:solidFill>
                  <a:srgbClr val="000000"/>
                </a:solidFill>
                <a:latin typeface="Arial"/>
                <a:ea typeface="PT Astra Serif"/>
              </a:rPr>
              <a:t>  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Форма собственности: </a:t>
            </a: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муниципальная</a:t>
            </a:r>
            <a:endParaRPr b="0" lang="ru-RU" sz="1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Категория земель: </a:t>
            </a: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земли поселений</a:t>
            </a:r>
            <a:endParaRPr b="0" lang="ru-RU" sz="1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Разрешенное использование:</a:t>
            </a: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 для размещения промышленных объектов</a:t>
            </a:r>
            <a:endParaRPr b="0" lang="ru-RU" sz="1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       </a:t>
            </a: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        </a:t>
            </a: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Транспортная доступность:</a:t>
            </a: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        </a:t>
            </a: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Расстояние до ближайшей автомобильной дороги (км):</a:t>
            </a: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 - Регионального назначения 2 км.</a:t>
            </a: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                                                                                                            </a:t>
            </a: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- Федерального назначения 2 км.</a:t>
            </a: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Расстояние до ближайшего города и регионального центра:</a:t>
            </a: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до г. Ульяновска 73 км.</a:t>
            </a:r>
            <a:endParaRPr b="0" lang="ru-RU" sz="1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Расстояние до ближайших железнодорожной станции: </a:t>
            </a: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45 км. </a:t>
            </a: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Инфраструктура инвестиционной площадки: </a:t>
            </a: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                  </a:t>
            </a: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          </a:t>
            </a: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                                                                                                                                         </a:t>
            </a:r>
            <a:endParaRPr b="0" lang="ru-RU" sz="1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Площадь земельного участка:</a:t>
            </a: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 8804 кв. м.</a:t>
            </a:r>
            <a:endParaRPr b="0" lang="ru-RU" sz="1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Площадь зданий:</a:t>
            </a: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 1794,4 кв.м. </a:t>
            </a:r>
            <a:endParaRPr b="0" lang="ru-RU" sz="1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Описание площадки: </a:t>
            </a:r>
            <a:endParaRPr b="0" lang="ru-RU" sz="1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Инвестиционная площадка представляет собой территорию бывшего хлебозавода.</a:t>
            </a:r>
            <a:endParaRPr b="0" lang="ru-RU" sz="1250" spc="-1" strike="noStrike">
              <a:latin typeface="Arial"/>
            </a:endParaRPr>
          </a:p>
        </p:txBody>
      </p:sp>
      <p:sp>
        <p:nvSpPr>
          <p:cNvPr id="282" name="CustomShape 3"/>
          <p:cNvSpPr/>
          <p:nvPr/>
        </p:nvSpPr>
        <p:spPr>
          <a:xfrm>
            <a:off x="2117520" y="255240"/>
            <a:ext cx="10075320" cy="1108800"/>
          </a:xfrm>
          <a:prstGeom prst="roundRect">
            <a:avLst>
              <a:gd name="adj" fmla="val 16667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algn="ctr" blurRad="149987" dir="8461089" dist="250081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dir="t" rig="contrasting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r>
              <a:rPr b="0" lang="ru-RU" sz="2200" spc="-1" strike="noStrike">
                <a:solidFill>
                  <a:srgbClr val="ffffff"/>
                </a:solidFill>
                <a:latin typeface="Arial"/>
                <a:ea typeface="DejaVu Sans"/>
              </a:rPr>
              <a:t>Инвестиционная площадка «Территория хлебозавода»</a:t>
            </a:r>
            <a:endParaRPr b="0" lang="ru-RU" sz="22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ru-RU" sz="2200" spc="-1" strike="noStrike">
                <a:solidFill>
                  <a:srgbClr val="ffffff"/>
                </a:solidFill>
                <a:latin typeface="Arial"/>
                <a:ea typeface="DejaVu Sans"/>
              </a:rPr>
              <a:t>433380 Ульяновская область, Сенгилеевский район, г. Сенгилей.  </a:t>
            </a:r>
            <a:endParaRPr b="0" lang="ru-RU" sz="2200" spc="-1" strike="noStrike">
              <a:latin typeface="Arial"/>
            </a:endParaRPr>
          </a:p>
        </p:txBody>
      </p:sp>
      <p:pic>
        <p:nvPicPr>
          <p:cNvPr id="283" name="Рисунок 3_5" descr=""/>
          <p:cNvPicPr/>
          <p:nvPr/>
        </p:nvPicPr>
        <p:blipFill>
          <a:blip r:embed="rId1"/>
          <a:stretch/>
        </p:blipFill>
        <p:spPr>
          <a:xfrm>
            <a:off x="63000" y="257760"/>
            <a:ext cx="1578960" cy="1352160"/>
          </a:xfrm>
          <a:prstGeom prst="rect">
            <a:avLst/>
          </a:prstGeom>
          <a:ln>
            <a:noFill/>
          </a:ln>
          <a:effectLst>
            <a:glow rad="279360">
              <a:srgbClr val="ffffff"/>
            </a:glow>
            <a:outerShdw algn="ctr" blurRad="19050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84" name="Рисунок 6" descr=""/>
          <p:cNvPicPr/>
          <p:nvPr/>
        </p:nvPicPr>
        <p:blipFill>
          <a:blip r:embed="rId2"/>
          <a:stretch/>
        </p:blipFill>
        <p:spPr>
          <a:xfrm>
            <a:off x="256680" y="2844720"/>
            <a:ext cx="419040" cy="503640"/>
          </a:xfrm>
          <a:prstGeom prst="rect">
            <a:avLst/>
          </a:prstGeom>
          <a:ln>
            <a:noFill/>
          </a:ln>
        </p:spPr>
      </p:pic>
      <p:pic>
        <p:nvPicPr>
          <p:cNvPr id="285" name="Рисунок 12" descr=""/>
          <p:cNvPicPr/>
          <p:nvPr/>
        </p:nvPicPr>
        <p:blipFill>
          <a:blip r:embed="rId3"/>
          <a:stretch/>
        </p:blipFill>
        <p:spPr>
          <a:xfrm>
            <a:off x="3628080" y="4851360"/>
            <a:ext cx="431640" cy="503640"/>
          </a:xfrm>
          <a:prstGeom prst="rect">
            <a:avLst/>
          </a:prstGeom>
          <a:ln>
            <a:noFill/>
          </a:ln>
        </p:spPr>
      </p:pic>
      <p:pic>
        <p:nvPicPr>
          <p:cNvPr id="286" name="Рисунок 14" descr=""/>
          <p:cNvPicPr/>
          <p:nvPr/>
        </p:nvPicPr>
        <p:blipFill>
          <a:blip r:embed="rId4"/>
          <a:stretch/>
        </p:blipFill>
        <p:spPr>
          <a:xfrm>
            <a:off x="6619680" y="4828320"/>
            <a:ext cx="359640" cy="719640"/>
          </a:xfrm>
          <a:prstGeom prst="rect">
            <a:avLst/>
          </a:prstGeom>
          <a:ln>
            <a:noFill/>
          </a:ln>
        </p:spPr>
      </p:pic>
      <p:pic>
        <p:nvPicPr>
          <p:cNvPr id="287" name="Рисунок 8" descr=""/>
          <p:cNvPicPr/>
          <p:nvPr/>
        </p:nvPicPr>
        <p:blipFill>
          <a:blip r:embed="rId5"/>
          <a:stretch/>
        </p:blipFill>
        <p:spPr>
          <a:xfrm>
            <a:off x="280080" y="4853880"/>
            <a:ext cx="460080" cy="503640"/>
          </a:xfrm>
          <a:prstGeom prst="rect">
            <a:avLst/>
          </a:prstGeom>
          <a:ln>
            <a:noFill/>
          </a:ln>
        </p:spPr>
      </p:pic>
      <p:pic>
        <p:nvPicPr>
          <p:cNvPr id="288" name="Рисунок 10" descr=""/>
          <p:cNvPicPr/>
          <p:nvPr/>
        </p:nvPicPr>
        <p:blipFill>
          <a:blip r:embed="rId6"/>
          <a:stretch/>
        </p:blipFill>
        <p:spPr>
          <a:xfrm>
            <a:off x="9809640" y="4817520"/>
            <a:ext cx="419040" cy="503640"/>
          </a:xfrm>
          <a:prstGeom prst="rect">
            <a:avLst/>
          </a:prstGeom>
          <a:ln>
            <a:noFill/>
          </a:ln>
        </p:spPr>
      </p:pic>
      <p:sp>
        <p:nvSpPr>
          <p:cNvPr id="289" name="CustomShape 4"/>
          <p:cNvSpPr/>
          <p:nvPr/>
        </p:nvSpPr>
        <p:spPr>
          <a:xfrm>
            <a:off x="5943960" y="3276720"/>
            <a:ext cx="3201840" cy="320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290" name="Table 5"/>
          <p:cNvGraphicFramePr/>
          <p:nvPr/>
        </p:nvGraphicFramePr>
        <p:xfrm>
          <a:off x="689400" y="4837320"/>
          <a:ext cx="11507760" cy="370440"/>
        </p:xfrm>
        <a:graphic>
          <a:graphicData uri="http://schemas.openxmlformats.org/drawingml/2006/table">
            <a:tbl>
              <a:tblPr/>
              <a:tblGrid>
                <a:gridCol w="3459240"/>
                <a:gridCol w="2958480"/>
                <a:gridCol w="2767680"/>
                <a:gridCol w="2322360"/>
              </a:tblGrid>
              <a:tr h="370800">
                <a:tc>
                  <a:txBody>
                    <a:bodyPr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Есть возможность подключения 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(до 5 МВт.,  50 м.)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38160">
                      <a:noFill/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Есть возможность подключения 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(до 36 куб.м./час, 50 м.)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38160">
                      <a:noFill/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Есть возможность подключения 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(до 100 куб.м./час, 50 м.)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38160">
                      <a:noFill/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5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</a:t>
                      </a:r>
                      <a:r>
                        <a:rPr b="0" lang="ru-RU" sz="125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8804 кв.м.</a:t>
                      </a:r>
                      <a:endParaRPr b="0" lang="ru-RU" sz="125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38160"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TextShape 1"/>
          <p:cNvSpPr txBox="1"/>
          <p:nvPr/>
        </p:nvSpPr>
        <p:spPr>
          <a:xfrm>
            <a:off x="323640" y="1364400"/>
            <a:ext cx="11606400" cy="48531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</p:txBody>
      </p:sp>
      <p:sp>
        <p:nvSpPr>
          <p:cNvPr id="292" name="CustomShape 2"/>
          <p:cNvSpPr/>
          <p:nvPr/>
        </p:nvSpPr>
        <p:spPr>
          <a:xfrm>
            <a:off x="323640" y="1781280"/>
            <a:ext cx="11545560" cy="4586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rgbClr val="000000"/>
                </a:solidFill>
                <a:latin typeface="Arial"/>
                <a:ea typeface="PT Astra Serif"/>
              </a:rPr>
              <a:t>                               </a:t>
            </a:r>
            <a:r>
              <a:rPr b="0" lang="ru-RU" sz="1200" spc="-1" strike="noStrike">
                <a:solidFill>
                  <a:srgbClr val="000000"/>
                </a:solidFill>
                <a:latin typeface="Arial"/>
                <a:ea typeface="PT Astra Serif"/>
              </a:rPr>
              <a:t>  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Форма собственности: </a:t>
            </a: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частная</a:t>
            </a:r>
            <a:endParaRPr b="0" lang="ru-RU" sz="1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Категория земель: </a:t>
            </a: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земли населенных пунктов</a:t>
            </a:r>
            <a:endParaRPr b="0" lang="ru-RU" sz="1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Разрешенное использование:</a:t>
            </a: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 для размещения промышленных объектов</a:t>
            </a:r>
            <a:endParaRPr b="0" lang="ru-RU" sz="1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       </a:t>
            </a: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        </a:t>
            </a: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Транспортная доступность:</a:t>
            </a: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        </a:t>
            </a: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Расстояние до ближайшей автомобильной дороги (км):</a:t>
            </a: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 - Регионального назначения 2 км.</a:t>
            </a: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                                                                                                            </a:t>
            </a: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- Федерального назначения 75 км.</a:t>
            </a: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Расстояние до ближайшего города и регионального центра:</a:t>
            </a: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до г. Ульяновска 135 км.</a:t>
            </a:r>
            <a:endParaRPr b="0" lang="ru-RU" sz="1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Расстояние до ближайших железнодорожной станции: 0</a:t>
            </a: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 км. </a:t>
            </a: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Инфраструктура инвестиционной площадки: </a:t>
            </a: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                  </a:t>
            </a: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          </a:t>
            </a: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                                                                                                                                         </a:t>
            </a:r>
            <a:endParaRPr b="0" lang="ru-RU" sz="1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Площадь земельного участка:</a:t>
            </a: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 3,5 Га.</a:t>
            </a:r>
            <a:endParaRPr b="0" lang="ru-RU" sz="1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Площадь зданий:</a:t>
            </a: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 7240 кв.м. </a:t>
            </a:r>
            <a:endParaRPr b="0" lang="ru-RU" sz="1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Описание площадки: </a:t>
            </a:r>
            <a:endParaRPr b="0" lang="ru-RU" sz="1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Инвестиционная площадка представляет собой территорию производственной базы по хранению и доработки зерна. На территории имеются склады (5шт.) общей площадью 5360 кв.м,, а также производственные помещения площадью 1880 кв.м. По территории производственной базы проходят ж/д пути.</a:t>
            </a:r>
            <a:endParaRPr b="0" lang="ru-RU" sz="1250" spc="-1" strike="noStrike">
              <a:latin typeface="Arial"/>
            </a:endParaRPr>
          </a:p>
        </p:txBody>
      </p:sp>
      <p:sp>
        <p:nvSpPr>
          <p:cNvPr id="293" name="CustomShape 3"/>
          <p:cNvSpPr/>
          <p:nvPr/>
        </p:nvSpPr>
        <p:spPr>
          <a:xfrm>
            <a:off x="2117520" y="255240"/>
            <a:ext cx="10075320" cy="1108800"/>
          </a:xfrm>
          <a:prstGeom prst="roundRect">
            <a:avLst>
              <a:gd name="adj" fmla="val 16667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algn="ctr" blurRad="149987" dir="8461089" dist="250081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dir="t" rig="contrasting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r>
              <a:rPr b="0" lang="ru-RU" sz="2200" spc="-1" strike="noStrike">
                <a:solidFill>
                  <a:srgbClr val="ffffff"/>
                </a:solidFill>
                <a:latin typeface="Arial"/>
                <a:ea typeface="DejaVu Sans"/>
              </a:rPr>
              <a:t>Инвестиционная площадка «Производственная база»</a:t>
            </a:r>
            <a:endParaRPr b="0" lang="ru-RU" sz="22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ru-RU" sz="2200" spc="-1" strike="noStrike">
                <a:solidFill>
                  <a:srgbClr val="ffffff"/>
                </a:solidFill>
                <a:latin typeface="Arial"/>
                <a:ea typeface="DejaVu Sans"/>
              </a:rPr>
              <a:t>433112 Ульяновская область, Вешкаймский район, п.Шарлово.  </a:t>
            </a:r>
            <a:endParaRPr b="0" lang="ru-RU" sz="2200" spc="-1" strike="noStrike">
              <a:latin typeface="Arial"/>
            </a:endParaRPr>
          </a:p>
        </p:txBody>
      </p:sp>
      <p:pic>
        <p:nvPicPr>
          <p:cNvPr id="294" name="Рисунок 3_5" descr=""/>
          <p:cNvPicPr/>
          <p:nvPr/>
        </p:nvPicPr>
        <p:blipFill>
          <a:blip r:embed="rId1"/>
          <a:stretch/>
        </p:blipFill>
        <p:spPr>
          <a:xfrm>
            <a:off x="63000" y="257760"/>
            <a:ext cx="1578960" cy="1352160"/>
          </a:xfrm>
          <a:prstGeom prst="rect">
            <a:avLst/>
          </a:prstGeom>
          <a:ln>
            <a:noFill/>
          </a:ln>
          <a:effectLst>
            <a:glow rad="279360">
              <a:srgbClr val="ffffff"/>
            </a:glow>
            <a:outerShdw algn="ctr" blurRad="19050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95" name="Рисунок 6" descr=""/>
          <p:cNvPicPr/>
          <p:nvPr/>
        </p:nvPicPr>
        <p:blipFill>
          <a:blip r:embed="rId2"/>
          <a:stretch/>
        </p:blipFill>
        <p:spPr>
          <a:xfrm>
            <a:off x="256680" y="2844720"/>
            <a:ext cx="419040" cy="503640"/>
          </a:xfrm>
          <a:prstGeom prst="rect">
            <a:avLst/>
          </a:prstGeom>
          <a:ln>
            <a:noFill/>
          </a:ln>
        </p:spPr>
      </p:pic>
      <p:pic>
        <p:nvPicPr>
          <p:cNvPr id="296" name="Рисунок 12" descr=""/>
          <p:cNvPicPr/>
          <p:nvPr/>
        </p:nvPicPr>
        <p:blipFill>
          <a:blip r:embed="rId3"/>
          <a:stretch/>
        </p:blipFill>
        <p:spPr>
          <a:xfrm>
            <a:off x="3628080" y="4851360"/>
            <a:ext cx="431640" cy="503640"/>
          </a:xfrm>
          <a:prstGeom prst="rect">
            <a:avLst/>
          </a:prstGeom>
          <a:ln>
            <a:noFill/>
          </a:ln>
        </p:spPr>
      </p:pic>
      <p:pic>
        <p:nvPicPr>
          <p:cNvPr id="297" name="Рисунок 14" descr=""/>
          <p:cNvPicPr/>
          <p:nvPr/>
        </p:nvPicPr>
        <p:blipFill>
          <a:blip r:embed="rId4"/>
          <a:stretch/>
        </p:blipFill>
        <p:spPr>
          <a:xfrm>
            <a:off x="6619680" y="4828320"/>
            <a:ext cx="359640" cy="719640"/>
          </a:xfrm>
          <a:prstGeom prst="rect">
            <a:avLst/>
          </a:prstGeom>
          <a:ln>
            <a:noFill/>
          </a:ln>
        </p:spPr>
      </p:pic>
      <p:pic>
        <p:nvPicPr>
          <p:cNvPr id="298" name="Рисунок 8" descr=""/>
          <p:cNvPicPr/>
          <p:nvPr/>
        </p:nvPicPr>
        <p:blipFill>
          <a:blip r:embed="rId5"/>
          <a:stretch/>
        </p:blipFill>
        <p:spPr>
          <a:xfrm>
            <a:off x="280080" y="4853880"/>
            <a:ext cx="460080" cy="503640"/>
          </a:xfrm>
          <a:prstGeom prst="rect">
            <a:avLst/>
          </a:prstGeom>
          <a:ln>
            <a:noFill/>
          </a:ln>
        </p:spPr>
      </p:pic>
      <p:pic>
        <p:nvPicPr>
          <p:cNvPr id="299" name="Рисунок 10" descr=""/>
          <p:cNvPicPr/>
          <p:nvPr/>
        </p:nvPicPr>
        <p:blipFill>
          <a:blip r:embed="rId6"/>
          <a:stretch/>
        </p:blipFill>
        <p:spPr>
          <a:xfrm>
            <a:off x="9809640" y="4817520"/>
            <a:ext cx="419040" cy="503640"/>
          </a:xfrm>
          <a:prstGeom prst="rect">
            <a:avLst/>
          </a:prstGeom>
          <a:ln>
            <a:noFill/>
          </a:ln>
        </p:spPr>
      </p:pic>
      <p:sp>
        <p:nvSpPr>
          <p:cNvPr id="300" name="CustomShape 4"/>
          <p:cNvSpPr/>
          <p:nvPr/>
        </p:nvSpPr>
        <p:spPr>
          <a:xfrm>
            <a:off x="5943960" y="3276720"/>
            <a:ext cx="3201840" cy="320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301" name="Table 5"/>
          <p:cNvGraphicFramePr/>
          <p:nvPr/>
        </p:nvGraphicFramePr>
        <p:xfrm>
          <a:off x="689400" y="4837320"/>
          <a:ext cx="11507760" cy="370440"/>
        </p:xfrm>
        <a:graphic>
          <a:graphicData uri="http://schemas.openxmlformats.org/drawingml/2006/table">
            <a:tbl>
              <a:tblPr/>
              <a:tblGrid>
                <a:gridCol w="3459240"/>
                <a:gridCol w="2958480"/>
                <a:gridCol w="2767680"/>
                <a:gridCol w="2322360"/>
              </a:tblGrid>
              <a:tr h="370800">
                <a:tc>
                  <a:txBody>
                    <a:bodyPr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Есть возможность подключения 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(КТП 450 КВт.,  50 м.)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38160">
                      <a:noFill/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Есть возможность подключения 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(до 12 кгс./кв.см, 100 м.)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38160">
                      <a:noFill/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нет возможности подключения 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38160">
                      <a:noFill/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5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</a:t>
                      </a:r>
                      <a:r>
                        <a:rPr b="0" lang="ru-RU" sz="125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3,5 Га.</a:t>
                      </a:r>
                      <a:endParaRPr b="0" lang="ru-RU" sz="125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38160"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TextShape 1"/>
          <p:cNvSpPr txBox="1"/>
          <p:nvPr/>
        </p:nvSpPr>
        <p:spPr>
          <a:xfrm>
            <a:off x="1523880" y="1122480"/>
            <a:ext cx="9144360" cy="238716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3" name="TextShape 2"/>
          <p:cNvSpPr txBox="1"/>
          <p:nvPr/>
        </p:nvSpPr>
        <p:spPr>
          <a:xfrm>
            <a:off x="1523880" y="3602160"/>
            <a:ext cx="9144360" cy="16552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  <p:sp>
        <p:nvSpPr>
          <p:cNvPr id="304" name="CustomShape 3"/>
          <p:cNvSpPr/>
          <p:nvPr/>
        </p:nvSpPr>
        <p:spPr>
          <a:xfrm>
            <a:off x="336960" y="5514480"/>
            <a:ext cx="11454840" cy="1207080"/>
          </a:xfrm>
          <a:prstGeom prst="roundRect">
            <a:avLst>
              <a:gd name="adj" fmla="val 16667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algn="ctr" blurRad="149987" dir="8461089" dist="250081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dir="t" rig="contrasting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r>
              <a:rPr b="0" lang="ru-RU" sz="2400" spc="-1" strike="noStrike">
                <a:solidFill>
                  <a:srgbClr val="ffffff"/>
                </a:solidFill>
                <a:latin typeface="Arial"/>
                <a:ea typeface="DejaVu Sans"/>
              </a:rPr>
              <a:t>Площадки под реализацию инвестиционного проекта</a:t>
            </a:r>
            <a:endParaRPr b="0" lang="ru-RU" sz="24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ru-RU" sz="24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0" lang="ru-RU" sz="2400" spc="-1" strike="noStrike">
                <a:solidFill>
                  <a:srgbClr val="ffffff"/>
                </a:solidFill>
                <a:latin typeface="Arial"/>
                <a:ea typeface="DejaVu Sans"/>
              </a:rPr>
              <a:t>в сфере разведения товарной рыбы</a:t>
            </a:r>
            <a:endParaRPr b="0" lang="ru-RU" sz="24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ru-RU" sz="24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305" name="Рисунок 5" descr=""/>
          <p:cNvPicPr/>
          <p:nvPr/>
        </p:nvPicPr>
        <p:blipFill>
          <a:blip r:embed="rId1"/>
          <a:stretch/>
        </p:blipFill>
        <p:spPr>
          <a:xfrm>
            <a:off x="0" y="0"/>
            <a:ext cx="12192840" cy="52574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2793960" y="426600"/>
            <a:ext cx="9208440" cy="293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ts val="1599"/>
              </a:lnSpc>
            </a:pPr>
            <a:r>
              <a:rPr b="1" lang="ru-RU" sz="1200" spc="-1" strike="noStrike">
                <a:solidFill>
                  <a:srgbClr val="000000"/>
                </a:solidFill>
                <a:latin typeface="PT Astra Serif"/>
                <a:ea typeface="Times New Roman"/>
              </a:rPr>
              <a:t>                                </a:t>
            </a:r>
            <a:r>
              <a:rPr b="1" lang="ru-RU" sz="1200" spc="-1" strike="noStrike">
                <a:solidFill>
                  <a:srgbClr val="000000"/>
                </a:solidFill>
                <a:latin typeface="PT Astra Serif"/>
                <a:ea typeface="Times New Roman"/>
              </a:rPr>
              <a:t>Уважаемые коллеги!</a:t>
            </a:r>
            <a:endParaRPr b="0" lang="ru-RU" sz="1200" spc="-1" strike="noStrike">
              <a:latin typeface="Arial"/>
            </a:endParaRPr>
          </a:p>
          <a:p>
            <a:pPr algn="ctr">
              <a:lnSpc>
                <a:spcPts val="1599"/>
              </a:lnSpc>
            </a:pPr>
            <a:endParaRPr b="0" lang="ru-RU" sz="1200" spc="-1" strike="noStrike">
              <a:latin typeface="Arial"/>
            </a:endParaRPr>
          </a:p>
          <a:p>
            <a:pPr algn="just">
              <a:lnSpc>
                <a:spcPts val="1599"/>
              </a:lnSpc>
            </a:pPr>
            <a:r>
              <a:rPr b="0" lang="ru-RU" sz="1200" spc="-21" strike="noStrike">
                <a:solidFill>
                  <a:srgbClr val="000000"/>
                </a:solidFill>
                <a:latin typeface="PT Astra Serif"/>
                <a:ea typeface="Times New Roman"/>
              </a:rPr>
              <a:t>Рад приветствовать Вас от имени Правительства Ульяновской области и представить Вашему вниманию «Инвестиционный потенциал агропромышленного комплекса Ульяновской области»!</a:t>
            </a:r>
            <a:endParaRPr b="0" lang="ru-RU" sz="1200" spc="-1" strike="noStrike">
              <a:latin typeface="Arial"/>
            </a:endParaRPr>
          </a:p>
          <a:p>
            <a:pPr algn="just">
              <a:lnSpc>
                <a:spcPts val="1599"/>
              </a:lnSpc>
            </a:pPr>
            <a:r>
              <a:rPr b="0" lang="ru-RU" sz="1200" spc="-21" strike="noStrike">
                <a:solidFill>
                  <a:srgbClr val="000000"/>
                </a:solidFill>
                <a:latin typeface="PT Astra Serif"/>
                <a:ea typeface="Times New Roman"/>
              </a:rPr>
              <a:t>	</a:t>
            </a:r>
            <a:r>
              <a:rPr b="0" lang="ru-RU" sz="1200" spc="-21" strike="noStrike">
                <a:solidFill>
                  <a:srgbClr val="000000"/>
                </a:solidFill>
                <a:latin typeface="PT Astra Serif"/>
                <a:ea typeface="Times New Roman"/>
              </a:rPr>
              <a:t>Агропромышленный комплекс играет большую роль в экономической и социальной сфере Ульяновской области.</a:t>
            </a:r>
            <a:br/>
            <a:r>
              <a:rPr b="0" lang="ru-RU" sz="1200" spc="-21" strike="noStrike">
                <a:solidFill>
                  <a:srgbClr val="000000"/>
                </a:solidFill>
                <a:latin typeface="PT Astra Serif"/>
                <a:ea typeface="Times New Roman"/>
              </a:rPr>
              <a:t>В сельской местности проживает более 312 тысяч человек или 25% всего населения региона. На долю агропромышленного комплекса приходится около 22% валового регионального продукта.</a:t>
            </a:r>
            <a:endParaRPr b="0" lang="ru-RU" sz="1200" spc="-1" strike="noStrike">
              <a:latin typeface="Arial"/>
            </a:endParaRPr>
          </a:p>
          <a:p>
            <a:pPr algn="just">
              <a:lnSpc>
                <a:spcPts val="1599"/>
              </a:lnSpc>
            </a:pPr>
            <a:r>
              <a:rPr b="0" lang="ru-RU" sz="1200" spc="-21" strike="noStrike">
                <a:solidFill>
                  <a:srgbClr val="000000"/>
                </a:solidFill>
                <a:latin typeface="PT Astra Serif"/>
                <a:ea typeface="Times New Roman"/>
              </a:rPr>
              <a:t>	</a:t>
            </a:r>
            <a:r>
              <a:rPr b="0" lang="ru-RU" sz="1200" spc="-21" strike="noStrike">
                <a:solidFill>
                  <a:srgbClr val="000000"/>
                </a:solidFill>
                <a:latin typeface="PT Astra Serif"/>
                <a:ea typeface="Times New Roman"/>
              </a:rPr>
              <a:t>Сельское хозяйство и в целом агропромышленный комплекс на сегодняшний день является локомотивом российской экономики.</a:t>
            </a:r>
            <a:endParaRPr b="0" lang="ru-RU" sz="1200" spc="-1" strike="noStrike">
              <a:latin typeface="Arial"/>
            </a:endParaRPr>
          </a:p>
          <a:p>
            <a:pPr algn="just">
              <a:lnSpc>
                <a:spcPts val="1599"/>
              </a:lnSpc>
            </a:pPr>
            <a:r>
              <a:rPr b="0" lang="ru-RU" sz="1200" spc="-21" strike="noStrike">
                <a:solidFill>
                  <a:srgbClr val="000000"/>
                </a:solidFill>
                <a:latin typeface="PT Astra Serif"/>
                <a:ea typeface="Times New Roman"/>
              </a:rPr>
              <a:t>Основные достижения за последние годы:</a:t>
            </a:r>
            <a:endParaRPr b="0" lang="ru-RU" sz="1200" spc="-1" strike="noStrike">
              <a:latin typeface="Arial"/>
            </a:endParaRPr>
          </a:p>
          <a:p>
            <a:pPr marL="343080" indent="-342720" algn="just">
              <a:lnSpc>
                <a:spcPts val="1599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ru-RU" sz="1200" spc="-21" strike="noStrike">
                <a:solidFill>
                  <a:srgbClr val="000000"/>
                </a:solidFill>
                <a:latin typeface="PT Astra Serif"/>
                <a:ea typeface="Times New Roman"/>
              </a:rPr>
              <a:t>посевные площади достигли максимального уровня за последние 17 лет;</a:t>
            </a:r>
            <a:endParaRPr b="0" lang="ru-RU" sz="1200" spc="-1" strike="noStrike">
              <a:latin typeface="Arial"/>
            </a:endParaRPr>
          </a:p>
          <a:p>
            <a:pPr marL="343080" indent="-342720" algn="just">
              <a:lnSpc>
                <a:spcPts val="1599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ru-RU" sz="1200" spc="-21" strike="noStrike">
                <a:solidFill>
                  <a:srgbClr val="000000"/>
                </a:solidFill>
                <a:latin typeface="PT Astra Serif"/>
                <a:ea typeface="Times New Roman"/>
              </a:rPr>
              <a:t>поголовье свиней - наивысшее за последние 20 лет;</a:t>
            </a:r>
            <a:endParaRPr b="0" lang="ru-RU" sz="1200" spc="-1" strike="noStrike">
              <a:latin typeface="Arial"/>
            </a:endParaRPr>
          </a:p>
          <a:p>
            <a:pPr marL="343080" indent="-342720" algn="just">
              <a:lnSpc>
                <a:spcPts val="1599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ru-RU" sz="1200" spc="-21" strike="noStrike">
                <a:solidFill>
                  <a:srgbClr val="000000"/>
                </a:solidFill>
                <a:latin typeface="PT Astra Serif"/>
                <a:ea typeface="Times New Roman"/>
              </a:rPr>
              <a:t>четвёртый год подряд наращивается производство молока;</a:t>
            </a:r>
            <a:endParaRPr b="0" lang="ru-RU" sz="1200" spc="-1" strike="noStrike">
              <a:latin typeface="Arial"/>
            </a:endParaRPr>
          </a:p>
          <a:p>
            <a:pPr marL="343080" indent="-342720" algn="just">
              <a:lnSpc>
                <a:spcPts val="1599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ru-RU" sz="1200" spc="-21" strike="noStrike">
                <a:solidFill>
                  <a:srgbClr val="000000"/>
                </a:solidFill>
                <a:latin typeface="PT Astra Serif"/>
                <a:ea typeface="Times New Roman"/>
              </a:rPr>
              <a:t>ещё в 2006 году мы превысили показатели советского периода по продуктивности коров;</a:t>
            </a:r>
            <a:endParaRPr b="0" lang="ru-RU" sz="1200" spc="-1" strike="noStrike">
              <a:latin typeface="Arial"/>
            </a:endParaRPr>
          </a:p>
          <a:p>
            <a:pPr marL="343080" indent="-342720" algn="just">
              <a:lnSpc>
                <a:spcPts val="1599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ru-RU" sz="1200" spc="-21" strike="noStrike">
                <a:solidFill>
                  <a:srgbClr val="000000"/>
                </a:solidFill>
                <a:latin typeface="PT Astra Serif"/>
                <a:ea typeface="Times New Roman"/>
              </a:rPr>
              <a:t>производство масличных культур достигло рекордного уровня за всю историю региона.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98" name="CustomShape 2"/>
          <p:cNvSpPr/>
          <p:nvPr/>
        </p:nvSpPr>
        <p:spPr>
          <a:xfrm>
            <a:off x="189720" y="3521160"/>
            <a:ext cx="11647440" cy="3072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00000"/>
              </a:lnSpc>
            </a:pPr>
            <a:r>
              <a:rPr b="0" lang="ru-RU" sz="1200" spc="-21" strike="noStrike">
                <a:solidFill>
                  <a:srgbClr val="000000"/>
                </a:solidFill>
                <a:latin typeface="PT Astra Serif"/>
              </a:rPr>
              <a:t>Федеральным центром и Правительством Ульяновской области реализуются системные меры по развитию отрасли: принята Государственная программа развития сельского хозяйства, увеличивается бюджетная поддержка, привлекаются инвесторы.</a:t>
            </a:r>
            <a:endParaRPr b="0" lang="ru-RU" sz="1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200" spc="-21" strike="noStrike">
                <a:solidFill>
                  <a:srgbClr val="000000"/>
                </a:solidFill>
                <a:latin typeface="PT Astra Serif"/>
              </a:rPr>
              <a:t>	</a:t>
            </a:r>
            <a:r>
              <a:rPr b="0" lang="ru-RU" sz="1200" spc="-21" strike="noStrike">
                <a:solidFill>
                  <a:srgbClr val="000000"/>
                </a:solidFill>
                <a:latin typeface="PT Astra Serif"/>
              </a:rPr>
              <a:t>В Ульяновской области выстроена грамотная инвестиционная политика, организована системная работа по привлечению инвестиций</a:t>
            </a:r>
            <a:br/>
            <a:r>
              <a:rPr b="0" lang="ru-RU" sz="1200" spc="-21" strike="noStrike">
                <a:solidFill>
                  <a:srgbClr val="000000"/>
                </a:solidFill>
                <a:latin typeface="PT Astra Serif"/>
              </a:rPr>
              <a:t>в агропромышленный комплекс региона. Сформированные механизмы на региональном и муниципальном уровне по обеспечению делового климата, внедрение стандартов деятельности, а также одна из передовых законодательных баз, регламентирующая работу в данном направлении, способствуют повышению инвестиционной активности в отраслях сельского хозяйства региона.</a:t>
            </a:r>
            <a:endParaRPr b="0" lang="ru-RU" sz="1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200" spc="-21" strike="noStrike">
                <a:solidFill>
                  <a:srgbClr val="000000"/>
                </a:solidFill>
                <a:latin typeface="PT Astra Serif"/>
              </a:rPr>
              <a:t>	</a:t>
            </a:r>
            <a:r>
              <a:rPr b="0" lang="ru-RU" sz="1200" spc="-21" strike="noStrike">
                <a:solidFill>
                  <a:srgbClr val="000000"/>
                </a:solidFill>
                <a:latin typeface="PT Astra Serif"/>
              </a:rPr>
              <a:t>Ульяновская область один из самых привлекательных регионов для ведения бизнеса, обладающий благоприятным деловым климатом, что неоднократно подтверждалось лидирующими позициями региона в ТОП-10 национального рейтинга, проводимого АНО «Агентство стратегических инициатив». Благодаря грамотной региональной инвестиционной политике в регион пришли крупные международные и российские компании.</a:t>
            </a:r>
            <a:endParaRPr b="0" lang="ru-RU" sz="1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200" spc="-21" strike="noStrike">
                <a:solidFill>
                  <a:srgbClr val="000000"/>
                </a:solidFill>
                <a:latin typeface="PT Astra Serif"/>
              </a:rPr>
              <a:t>	</a:t>
            </a:r>
            <a:r>
              <a:rPr b="0" lang="ru-RU" sz="1200" spc="-21" strike="noStrike">
                <a:solidFill>
                  <a:srgbClr val="000000"/>
                </a:solidFill>
                <a:latin typeface="PT Astra Serif"/>
              </a:rPr>
              <a:t>Данная презентация представит подробную информацию о состоянии АПК Ульяновской области и о возможностях инвестирования в данную отрасль экономики.</a:t>
            </a:r>
            <a:endParaRPr b="0" lang="ru-RU" sz="1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200" spc="-21" strike="noStrike">
                <a:solidFill>
                  <a:srgbClr val="000000"/>
                </a:solidFill>
                <a:latin typeface="PT Astra Serif"/>
              </a:rPr>
              <a:t>	</a:t>
            </a:r>
            <a:r>
              <a:rPr b="0" lang="ru-RU" sz="1200" spc="-21" strike="noStrike">
                <a:solidFill>
                  <a:srgbClr val="000000"/>
                </a:solidFill>
                <a:latin typeface="PT Astra Serif"/>
              </a:rPr>
              <a:t>Желаю Вам дальнейших успехов в Вашей деятельности, а также выражаю надежду на будущее плодотворное сотрудничество.</a:t>
            </a:r>
            <a:endParaRPr b="0" lang="ru-RU" sz="1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2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200" spc="-1" strike="noStrike">
              <a:latin typeface="Arial"/>
            </a:endParaRPr>
          </a:p>
          <a:p>
            <a:pPr algn="r">
              <a:lnSpc>
                <a:spcPts val="1599"/>
              </a:lnSpc>
            </a:pPr>
            <a:r>
              <a:rPr b="1" lang="ru-RU" sz="1200" spc="-21" strike="noStrike">
                <a:solidFill>
                  <a:srgbClr val="000000"/>
                </a:solidFill>
                <a:latin typeface="PT Astra Serif"/>
              </a:rPr>
              <a:t>Заместителя Председателя Правительства Ульяновской области </a:t>
            </a:r>
            <a:endParaRPr b="0" lang="ru-RU" sz="1200" spc="-1" strike="noStrike">
              <a:latin typeface="Arial"/>
            </a:endParaRPr>
          </a:p>
          <a:p>
            <a:pPr algn="r">
              <a:lnSpc>
                <a:spcPts val="1599"/>
              </a:lnSpc>
            </a:pPr>
            <a:r>
              <a:rPr b="1" lang="ru-RU" sz="1200" spc="-21" strike="noStrike">
                <a:solidFill>
                  <a:srgbClr val="000000"/>
                </a:solidFill>
                <a:latin typeface="PT Astra Serif"/>
              </a:rPr>
              <a:t>Министра агропромышленного комплекса и развития сельских территорий Ульяновской области</a:t>
            </a:r>
            <a:endParaRPr b="0" lang="ru-RU" sz="1200" spc="-1" strike="noStrike">
              <a:latin typeface="Arial"/>
            </a:endParaRPr>
          </a:p>
          <a:p>
            <a:pPr algn="r">
              <a:lnSpc>
                <a:spcPts val="1599"/>
              </a:lnSpc>
            </a:pPr>
            <a:r>
              <a:rPr b="1" lang="ru-RU" sz="1200" spc="-21" strike="noStrike">
                <a:solidFill>
                  <a:srgbClr val="000000"/>
                </a:solidFill>
                <a:latin typeface="PT Astra Serif"/>
              </a:rPr>
              <a:t>Семёнкин М.И.</a:t>
            </a:r>
            <a:endParaRPr b="0" lang="ru-RU" sz="1200" spc="-1" strike="noStrike">
              <a:latin typeface="Arial"/>
            </a:endParaRPr>
          </a:p>
        </p:txBody>
      </p:sp>
      <p:pic>
        <p:nvPicPr>
          <p:cNvPr id="99" name="Picture 2" descr="Семёнкин Михаил Иванович – Министерство агропромышленного ..."/>
          <p:cNvPicPr/>
          <p:nvPr/>
        </p:nvPicPr>
        <p:blipFill>
          <a:blip r:embed="rId1"/>
          <a:stretch/>
        </p:blipFill>
        <p:spPr>
          <a:xfrm>
            <a:off x="189720" y="821880"/>
            <a:ext cx="2528640" cy="2656800"/>
          </a:xfrm>
          <a:prstGeom prst="rect">
            <a:avLst/>
          </a:prstGeom>
          <a:ln>
            <a:noFill/>
          </a:ln>
        </p:spPr>
      </p:pic>
      <p:pic>
        <p:nvPicPr>
          <p:cNvPr id="100" name="Рисунок 3_1" descr=""/>
          <p:cNvPicPr/>
          <p:nvPr/>
        </p:nvPicPr>
        <p:blipFill>
          <a:blip r:embed="rId2"/>
          <a:stretch/>
        </p:blipFill>
        <p:spPr>
          <a:xfrm>
            <a:off x="11210040" y="151560"/>
            <a:ext cx="758160" cy="714960"/>
          </a:xfrm>
          <a:prstGeom prst="rect">
            <a:avLst/>
          </a:prstGeom>
          <a:ln>
            <a:noFill/>
          </a:ln>
          <a:effectLst>
            <a:glow rad="279360">
              <a:srgbClr val="ffffff"/>
            </a:glo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TextShape 1"/>
          <p:cNvSpPr txBox="1"/>
          <p:nvPr/>
        </p:nvSpPr>
        <p:spPr>
          <a:xfrm>
            <a:off x="323640" y="1364400"/>
            <a:ext cx="11606400" cy="48531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</p:txBody>
      </p:sp>
      <p:sp>
        <p:nvSpPr>
          <p:cNvPr id="307" name="CustomShape 2"/>
          <p:cNvSpPr/>
          <p:nvPr/>
        </p:nvSpPr>
        <p:spPr>
          <a:xfrm>
            <a:off x="323640" y="1781280"/>
            <a:ext cx="11545560" cy="4586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1" lang="ru-RU" sz="1200" spc="-1" strike="noStrike">
                <a:solidFill>
                  <a:srgbClr val="000000"/>
                </a:solidFill>
                <a:latin typeface="Arial"/>
                <a:ea typeface="PT Astra Serif"/>
              </a:rPr>
              <a:t>                               </a:t>
            </a:r>
            <a:r>
              <a:rPr b="0" lang="ru-RU" sz="1200" spc="-1" strike="noStrike">
                <a:solidFill>
                  <a:srgbClr val="000000"/>
                </a:solidFill>
                <a:latin typeface="Arial"/>
                <a:ea typeface="PT Astra Serif"/>
              </a:rPr>
              <a:t>  </a:t>
            </a:r>
            <a:endParaRPr b="0" lang="ru-R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Форма собственности: </a:t>
            </a: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частная</a:t>
            </a:r>
            <a:endParaRPr b="0" lang="ru-RU" sz="1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Категория земель: </a:t>
            </a: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земли с/х назначения</a:t>
            </a:r>
            <a:endParaRPr b="0" lang="ru-RU" sz="1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       </a:t>
            </a: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        </a:t>
            </a: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Транспортная доступность:</a:t>
            </a: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        </a:t>
            </a: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Расстояние до ближайшей автомобильной дороги (км):</a:t>
            </a: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 - Регионального назначения 0,1 км.</a:t>
            </a: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                                                                                                            </a:t>
            </a: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- Федерального назначения 80 км.</a:t>
            </a: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Расстояние до ближайшего города и регионального центра:</a:t>
            </a: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до г. Ульяновска 130 км.</a:t>
            </a:r>
            <a:endParaRPr b="0" lang="ru-RU" sz="1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Расстояние до ближайших железнодорожной станции: </a:t>
            </a: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55 км. </a:t>
            </a: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Инфраструктура инвестиционной площадки: </a:t>
            </a: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                  </a:t>
            </a: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          </a:t>
            </a: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                                                                                                                                         </a:t>
            </a:r>
            <a:endParaRPr b="0" lang="ru-RU" sz="1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Площадь земельного участка:</a:t>
            </a: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 40 Га.</a:t>
            </a:r>
            <a:endParaRPr b="0" lang="ru-RU" sz="1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Площадь зданий: </a:t>
            </a: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168 кв.м. </a:t>
            </a:r>
            <a:endParaRPr b="0" lang="ru-RU" sz="1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Описание площадки: </a:t>
            </a:r>
            <a:endParaRPr b="0" lang="ru-RU" sz="1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Рыбное хозяйство «Пионер» включает в себя 14 прудов каскадного типа площадью 1728 кв.м., в т.ч. зимовальный комплекс на 475 кв.м..</a:t>
            </a:r>
            <a:endParaRPr b="0" lang="ru-RU" sz="1250" spc="-1" strike="noStrike">
              <a:latin typeface="Arial"/>
            </a:endParaRPr>
          </a:p>
        </p:txBody>
      </p:sp>
      <p:sp>
        <p:nvSpPr>
          <p:cNvPr id="308" name="CustomShape 3"/>
          <p:cNvSpPr/>
          <p:nvPr/>
        </p:nvSpPr>
        <p:spPr>
          <a:xfrm>
            <a:off x="2117520" y="255240"/>
            <a:ext cx="10075320" cy="1108800"/>
          </a:xfrm>
          <a:prstGeom prst="roundRect">
            <a:avLst>
              <a:gd name="adj" fmla="val 16667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algn="ctr" blurRad="149987" dir="8461089" dist="250081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dir="t" rig="contrasting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r>
              <a:rPr b="0" lang="ru-RU" sz="2200" spc="-1" strike="noStrike">
                <a:solidFill>
                  <a:srgbClr val="ffffff"/>
                </a:solidFill>
                <a:latin typeface="Arial"/>
                <a:ea typeface="DejaVu Sans"/>
              </a:rPr>
              <a:t>Инвестиционная площадка рыбное хозяйство «Пионер»</a:t>
            </a:r>
            <a:endParaRPr b="0" lang="ru-RU" sz="22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ru-RU" sz="2200" spc="-1" strike="noStrike">
                <a:solidFill>
                  <a:srgbClr val="ffffff"/>
                </a:solidFill>
                <a:latin typeface="Arial"/>
                <a:ea typeface="DejaVu Sans"/>
              </a:rPr>
              <a:t>433112 Ульяновская область, Майнский район, п. Родниковые пруды.  </a:t>
            </a:r>
            <a:endParaRPr b="0" lang="ru-RU" sz="2200" spc="-1" strike="noStrike">
              <a:latin typeface="Arial"/>
            </a:endParaRPr>
          </a:p>
        </p:txBody>
      </p:sp>
      <p:pic>
        <p:nvPicPr>
          <p:cNvPr id="309" name="Рисунок 3_5" descr=""/>
          <p:cNvPicPr/>
          <p:nvPr/>
        </p:nvPicPr>
        <p:blipFill>
          <a:blip r:embed="rId1"/>
          <a:stretch/>
        </p:blipFill>
        <p:spPr>
          <a:xfrm>
            <a:off x="63000" y="257760"/>
            <a:ext cx="1578960" cy="1352160"/>
          </a:xfrm>
          <a:prstGeom prst="rect">
            <a:avLst/>
          </a:prstGeom>
          <a:ln>
            <a:noFill/>
          </a:ln>
          <a:effectLst>
            <a:glow rad="279360">
              <a:srgbClr val="ffffff"/>
            </a:glow>
            <a:outerShdw algn="ctr" blurRad="19050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10" name="Рисунок 6" descr=""/>
          <p:cNvPicPr/>
          <p:nvPr/>
        </p:nvPicPr>
        <p:blipFill>
          <a:blip r:embed="rId2"/>
          <a:stretch/>
        </p:blipFill>
        <p:spPr>
          <a:xfrm>
            <a:off x="256680" y="2844720"/>
            <a:ext cx="419040" cy="503640"/>
          </a:xfrm>
          <a:prstGeom prst="rect">
            <a:avLst/>
          </a:prstGeom>
          <a:ln>
            <a:noFill/>
          </a:ln>
        </p:spPr>
      </p:pic>
      <p:pic>
        <p:nvPicPr>
          <p:cNvPr id="311" name="Рисунок 12" descr=""/>
          <p:cNvPicPr/>
          <p:nvPr/>
        </p:nvPicPr>
        <p:blipFill>
          <a:blip r:embed="rId3"/>
          <a:stretch/>
        </p:blipFill>
        <p:spPr>
          <a:xfrm>
            <a:off x="3628080" y="4851360"/>
            <a:ext cx="431640" cy="503640"/>
          </a:xfrm>
          <a:prstGeom prst="rect">
            <a:avLst/>
          </a:prstGeom>
          <a:ln>
            <a:noFill/>
          </a:ln>
        </p:spPr>
      </p:pic>
      <p:pic>
        <p:nvPicPr>
          <p:cNvPr id="312" name="Рисунок 14" descr=""/>
          <p:cNvPicPr/>
          <p:nvPr/>
        </p:nvPicPr>
        <p:blipFill>
          <a:blip r:embed="rId4"/>
          <a:stretch/>
        </p:blipFill>
        <p:spPr>
          <a:xfrm>
            <a:off x="6619680" y="4828320"/>
            <a:ext cx="359640" cy="719640"/>
          </a:xfrm>
          <a:prstGeom prst="rect">
            <a:avLst/>
          </a:prstGeom>
          <a:ln>
            <a:noFill/>
          </a:ln>
        </p:spPr>
      </p:pic>
      <p:pic>
        <p:nvPicPr>
          <p:cNvPr id="313" name="Рисунок 8" descr=""/>
          <p:cNvPicPr/>
          <p:nvPr/>
        </p:nvPicPr>
        <p:blipFill>
          <a:blip r:embed="rId5"/>
          <a:stretch/>
        </p:blipFill>
        <p:spPr>
          <a:xfrm>
            <a:off x="280080" y="4853880"/>
            <a:ext cx="460080" cy="503640"/>
          </a:xfrm>
          <a:prstGeom prst="rect">
            <a:avLst/>
          </a:prstGeom>
          <a:ln>
            <a:noFill/>
          </a:ln>
        </p:spPr>
      </p:pic>
      <p:pic>
        <p:nvPicPr>
          <p:cNvPr id="314" name="Рисунок 10" descr=""/>
          <p:cNvPicPr/>
          <p:nvPr/>
        </p:nvPicPr>
        <p:blipFill>
          <a:blip r:embed="rId6"/>
          <a:stretch/>
        </p:blipFill>
        <p:spPr>
          <a:xfrm>
            <a:off x="9809640" y="4817520"/>
            <a:ext cx="419040" cy="503640"/>
          </a:xfrm>
          <a:prstGeom prst="rect">
            <a:avLst/>
          </a:prstGeom>
          <a:ln>
            <a:noFill/>
          </a:ln>
        </p:spPr>
      </p:pic>
      <p:sp>
        <p:nvSpPr>
          <p:cNvPr id="315" name="CustomShape 4"/>
          <p:cNvSpPr/>
          <p:nvPr/>
        </p:nvSpPr>
        <p:spPr>
          <a:xfrm>
            <a:off x="5943960" y="3276720"/>
            <a:ext cx="3201840" cy="320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316" name="Table 5"/>
          <p:cNvGraphicFramePr/>
          <p:nvPr/>
        </p:nvGraphicFramePr>
        <p:xfrm>
          <a:off x="689400" y="4837320"/>
          <a:ext cx="11507760" cy="370440"/>
        </p:xfrm>
        <a:graphic>
          <a:graphicData uri="http://schemas.openxmlformats.org/drawingml/2006/table">
            <a:tbl>
              <a:tblPr/>
              <a:tblGrid>
                <a:gridCol w="3459240"/>
                <a:gridCol w="2958480"/>
                <a:gridCol w="2767680"/>
                <a:gridCol w="2322360"/>
              </a:tblGrid>
              <a:tr h="370800">
                <a:tc>
                  <a:txBody>
                    <a:bodyPr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Подключено 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(250 кВт)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38160">
                      <a:noFill/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Имеется артезианская скважина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b="0" lang="ru-RU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38160">
                      <a:noFill/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нет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38160">
                      <a:noFill/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5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</a:t>
                      </a:r>
                      <a:r>
                        <a:rPr b="0" lang="ru-RU" sz="125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48 Га.</a:t>
                      </a:r>
                      <a:endParaRPr b="0" lang="ru-RU" sz="125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38160"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59000">
              <a:srgbClr val="4472c4">
                <a:alpha val="0"/>
              </a:srgbClr>
            </a:gs>
            <a:gs pos="100000">
              <a:srgbClr val="c7d5ed"/>
            </a:gs>
          </a:gsLst>
          <a:lin ang="27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TextShape 1"/>
          <p:cNvSpPr txBox="1"/>
          <p:nvPr/>
        </p:nvSpPr>
        <p:spPr>
          <a:xfrm>
            <a:off x="1523880" y="1122480"/>
            <a:ext cx="9144360" cy="238716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8" name="TextShape 2"/>
          <p:cNvSpPr txBox="1"/>
          <p:nvPr/>
        </p:nvSpPr>
        <p:spPr>
          <a:xfrm>
            <a:off x="1523880" y="3602160"/>
            <a:ext cx="9144360" cy="16552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  <p:sp>
        <p:nvSpPr>
          <p:cNvPr id="319" name="CustomShape 3"/>
          <p:cNvSpPr/>
          <p:nvPr/>
        </p:nvSpPr>
        <p:spPr>
          <a:xfrm>
            <a:off x="336960" y="5514480"/>
            <a:ext cx="11454840" cy="1207080"/>
          </a:xfrm>
          <a:prstGeom prst="roundRect">
            <a:avLst>
              <a:gd name="adj" fmla="val 16667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algn="ctr" blurRad="149987" dir="8461089" dist="250081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dir="t" rig="contrasting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r>
              <a:rPr b="0" lang="ru-RU" sz="2400" spc="-1" strike="noStrike">
                <a:solidFill>
                  <a:srgbClr val="ffffff"/>
                </a:solidFill>
                <a:latin typeface="Arial"/>
                <a:ea typeface="DejaVu Sans"/>
              </a:rPr>
              <a:t>Готовые решения для реализации проектов</a:t>
            </a:r>
            <a:endParaRPr b="0" lang="ru-RU" sz="24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ru-RU" sz="2400" spc="-1" strike="noStrike">
                <a:solidFill>
                  <a:srgbClr val="ffffff"/>
                </a:solidFill>
                <a:latin typeface="Arial"/>
                <a:ea typeface="DejaVu Sans"/>
              </a:rPr>
              <a:t>в сфере АПК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320" name="Рисунок 13" descr=""/>
          <p:cNvPicPr/>
          <p:nvPr/>
        </p:nvPicPr>
        <p:blipFill>
          <a:blip r:embed="rId1"/>
          <a:stretch/>
        </p:blipFill>
        <p:spPr>
          <a:xfrm>
            <a:off x="0" y="0"/>
            <a:ext cx="12192840" cy="5333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TextShape 1"/>
          <p:cNvSpPr txBox="1"/>
          <p:nvPr/>
        </p:nvSpPr>
        <p:spPr>
          <a:xfrm>
            <a:off x="323640" y="1364400"/>
            <a:ext cx="11606400" cy="48531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</p:txBody>
      </p:sp>
      <p:sp>
        <p:nvSpPr>
          <p:cNvPr id="322" name="CustomShape 2"/>
          <p:cNvSpPr/>
          <p:nvPr/>
        </p:nvSpPr>
        <p:spPr>
          <a:xfrm>
            <a:off x="323640" y="1767600"/>
            <a:ext cx="11545560" cy="4586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Форма собственности:</a:t>
            </a: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 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муниципальная собственность</a:t>
            </a:r>
            <a:r>
              <a:rPr b="1" lang="ru-RU" sz="14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 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Microsoft YaHei"/>
              </a:rPr>
              <a:t>Категория земель: </a:t>
            </a: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Microsoft YaHei"/>
              </a:rPr>
              <a:t>с/х назначения</a:t>
            </a:r>
            <a:endParaRPr b="0" lang="ru-RU" sz="1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Кадастровый квартал: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 73:11:040101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   </a:t>
            </a: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        </a:t>
            </a: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Транспортная доступность:</a:t>
            </a: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        </a:t>
            </a: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Расстояние до ближайшей автомобильной дороги (км): </a:t>
            </a: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- Федерального назначения 8  км.</a:t>
            </a: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Расстояние до ближайшего города и регионального центра:</a:t>
            </a: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до г. Ульяновска 180 км., до р.п. Новоспасское 7 км.</a:t>
            </a:r>
            <a:endParaRPr b="0" lang="ru-RU" sz="1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Расстояние до ближайших железнодорожных путей: </a:t>
            </a: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10 км. </a:t>
            </a: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Инфраструктура инвестиционной площадки: </a:t>
            </a: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                            </a:t>
            </a:r>
            <a:endParaRPr b="0" lang="ru-RU" sz="1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Описание площадки: </a:t>
            </a:r>
            <a:endParaRPr b="0" lang="ru-RU" sz="1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Земельный участок площадью 36 Га. Здания и сооружения на участке отсутствуют.</a:t>
            </a:r>
            <a:endParaRPr b="0" lang="ru-RU" sz="1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Имеется возможность подключения к электро-, газо- и водоснабжению.</a:t>
            </a: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250" spc="-1" strike="noStrike">
              <a:latin typeface="Arial"/>
            </a:endParaRPr>
          </a:p>
        </p:txBody>
      </p:sp>
      <p:graphicFrame>
        <p:nvGraphicFramePr>
          <p:cNvPr id="323" name="Table 3"/>
          <p:cNvGraphicFramePr/>
          <p:nvPr/>
        </p:nvGraphicFramePr>
        <p:xfrm>
          <a:off x="323640" y="4339440"/>
          <a:ext cx="11930040" cy="714240"/>
        </p:xfrm>
        <a:graphic>
          <a:graphicData uri="http://schemas.openxmlformats.org/drawingml/2006/table">
            <a:tbl>
              <a:tblPr/>
              <a:tblGrid>
                <a:gridCol w="619920"/>
                <a:gridCol w="2333160"/>
                <a:gridCol w="693360"/>
                <a:gridCol w="2821680"/>
                <a:gridCol w="2317680"/>
                <a:gridCol w="625320"/>
                <a:gridCol w="2518920"/>
              </a:tblGrid>
              <a:tr h="702360">
                <a:tc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38160">
                      <a:noFill/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Электроснабжение:</a:t>
                      </a:r>
                      <a:endParaRPr b="0" lang="ru-RU" sz="12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Есть возможность подключения </a:t>
                      </a:r>
                      <a:endParaRPr b="0" lang="ru-RU" sz="12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(до 10 кВа.,  300 м.)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38160">
                      <a:noFill/>
                    </a:lnB>
                    <a:noFill/>
                  </a:tcPr>
                </a:tc>
                <a:tc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38160">
                      <a:noFill/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Водоснабжение: </a:t>
                      </a:r>
                      <a:endParaRPr b="0" lang="ru-RU" sz="12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Есть возможность подключения </a:t>
                      </a:r>
                      <a:endParaRPr b="0" lang="ru-RU" sz="12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(до 65 куб./час.,  100 м.)</a:t>
                      </a:r>
                      <a:endParaRPr b="0" lang="ru-RU" sz="12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38160">
                      <a:noFill/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Газоснабжение: </a:t>
                      </a:r>
                      <a:endParaRPr b="0" lang="ru-RU" sz="12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Есть возможность подключения </a:t>
                      </a:r>
                      <a:endParaRPr b="0" lang="ru-RU" sz="12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(до 2500 куб./час.,  400 м.)</a:t>
                      </a:r>
                      <a:endParaRPr b="0" lang="ru-RU" sz="12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38160">
                      <a:noFill/>
                    </a:lnB>
                    <a:noFill/>
                  </a:tcPr>
                </a:tc>
                <a:tc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38160">
                      <a:noFill/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Площадь земельного участка: </a:t>
                      </a:r>
                      <a:endParaRPr b="0" lang="ru-RU" sz="12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36 Га.</a:t>
                      </a:r>
                      <a:endParaRPr b="0" lang="ru-RU" sz="12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38160">
                      <a:noFill/>
                    </a:lnB>
                    <a:noFill/>
                  </a:tcPr>
                </a:tc>
              </a:tr>
              <a:tr h="347760">
                <a:tc gridSpan="7"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38160">
                      <a:noFill/>
                    </a:lnT>
                    <a:lnB w="12240">
                      <a:noFill/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  <p:sp>
        <p:nvSpPr>
          <p:cNvPr id="324" name="CustomShape 4"/>
          <p:cNvSpPr/>
          <p:nvPr/>
        </p:nvSpPr>
        <p:spPr>
          <a:xfrm>
            <a:off x="2117520" y="255240"/>
            <a:ext cx="10075320" cy="1108800"/>
          </a:xfrm>
          <a:prstGeom prst="roundRect">
            <a:avLst>
              <a:gd name="adj" fmla="val 16667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algn="ctr" blurRad="149987" dir="8461089" dist="250081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dir="t" rig="contrasting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Инвестиционная площадка под животноводство,</a:t>
            </a:r>
            <a:endParaRPr b="0" lang="ru-RU" sz="20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овцеводство, птицеводство, переработку с/х культур </a:t>
            </a:r>
            <a:endParaRPr b="0" lang="ru-RU" sz="20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Ульяновская область, Новоспасский район,  с. Садовое.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325" name="Рисунок 3_5" descr=""/>
          <p:cNvPicPr/>
          <p:nvPr/>
        </p:nvPicPr>
        <p:blipFill>
          <a:blip r:embed="rId1"/>
          <a:stretch/>
        </p:blipFill>
        <p:spPr>
          <a:xfrm>
            <a:off x="63000" y="257760"/>
            <a:ext cx="1578960" cy="1352160"/>
          </a:xfrm>
          <a:prstGeom prst="rect">
            <a:avLst/>
          </a:prstGeom>
          <a:ln>
            <a:noFill/>
          </a:ln>
          <a:effectLst>
            <a:glow rad="279360">
              <a:srgbClr val="ffffff"/>
            </a:glow>
            <a:outerShdw algn="ctr" blurRad="19050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26" name="Рисунок 6" descr=""/>
          <p:cNvPicPr/>
          <p:nvPr/>
        </p:nvPicPr>
        <p:blipFill>
          <a:blip r:embed="rId2"/>
          <a:stretch/>
        </p:blipFill>
        <p:spPr>
          <a:xfrm>
            <a:off x="262440" y="2547360"/>
            <a:ext cx="419040" cy="503640"/>
          </a:xfrm>
          <a:prstGeom prst="rect">
            <a:avLst/>
          </a:prstGeom>
          <a:ln>
            <a:noFill/>
          </a:ln>
        </p:spPr>
      </p:pic>
      <p:pic>
        <p:nvPicPr>
          <p:cNvPr id="327" name="Рисунок 8" descr=""/>
          <p:cNvPicPr/>
          <p:nvPr/>
        </p:nvPicPr>
        <p:blipFill>
          <a:blip r:embed="rId3"/>
          <a:stretch/>
        </p:blipFill>
        <p:spPr>
          <a:xfrm>
            <a:off x="474120" y="4319640"/>
            <a:ext cx="415440" cy="630000"/>
          </a:xfrm>
          <a:prstGeom prst="rect">
            <a:avLst/>
          </a:prstGeom>
          <a:ln>
            <a:noFill/>
          </a:ln>
        </p:spPr>
      </p:pic>
      <p:pic>
        <p:nvPicPr>
          <p:cNvPr id="328" name="Рисунок 9" descr=""/>
          <p:cNvPicPr/>
          <p:nvPr/>
        </p:nvPicPr>
        <p:blipFill>
          <a:blip r:embed="rId4"/>
          <a:stretch/>
        </p:blipFill>
        <p:spPr>
          <a:xfrm>
            <a:off x="3462480" y="4361040"/>
            <a:ext cx="415440" cy="546840"/>
          </a:xfrm>
          <a:prstGeom prst="rect">
            <a:avLst/>
          </a:prstGeom>
          <a:ln>
            <a:noFill/>
          </a:ln>
        </p:spPr>
      </p:pic>
      <p:pic>
        <p:nvPicPr>
          <p:cNvPr id="329" name="Рисунок 11" descr=""/>
          <p:cNvPicPr/>
          <p:nvPr/>
        </p:nvPicPr>
        <p:blipFill>
          <a:blip r:embed="rId5"/>
          <a:stretch/>
        </p:blipFill>
        <p:spPr>
          <a:xfrm>
            <a:off x="6242760" y="4376520"/>
            <a:ext cx="472320" cy="550800"/>
          </a:xfrm>
          <a:prstGeom prst="rect">
            <a:avLst/>
          </a:prstGeom>
          <a:ln>
            <a:noFill/>
          </a:ln>
        </p:spPr>
      </p:pic>
      <p:pic>
        <p:nvPicPr>
          <p:cNvPr id="330" name="Рисунок 13" descr=""/>
          <p:cNvPicPr/>
          <p:nvPr/>
        </p:nvPicPr>
        <p:blipFill>
          <a:blip r:embed="rId6"/>
          <a:stretch/>
        </p:blipFill>
        <p:spPr>
          <a:xfrm>
            <a:off x="9231480" y="4361040"/>
            <a:ext cx="339840" cy="431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TextShape 1"/>
          <p:cNvSpPr txBox="1"/>
          <p:nvPr/>
        </p:nvSpPr>
        <p:spPr>
          <a:xfrm>
            <a:off x="323640" y="1364400"/>
            <a:ext cx="11606400" cy="48531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</p:txBody>
      </p:sp>
      <p:sp>
        <p:nvSpPr>
          <p:cNvPr id="332" name="CustomShape 2"/>
          <p:cNvSpPr/>
          <p:nvPr/>
        </p:nvSpPr>
        <p:spPr>
          <a:xfrm>
            <a:off x="323640" y="1767600"/>
            <a:ext cx="11545560" cy="4586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Форма собственности:</a:t>
            </a: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 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Земли пайщиков бывшего СПК «Заря»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Microsoft YaHei"/>
              </a:rPr>
              <a:t>Категория земель: </a:t>
            </a: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Microsoft YaHei"/>
              </a:rPr>
              <a:t>земли населенных пунктов, </a:t>
            </a:r>
            <a:endParaRPr b="0" lang="ru-RU" sz="1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Microsoft YaHei"/>
              </a:rPr>
              <a:t>Разрешенное использование: </a:t>
            </a: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Microsoft YaHei"/>
              </a:rPr>
              <a:t>с/х производство</a:t>
            </a:r>
            <a:endParaRPr b="0" lang="ru-RU" sz="1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Кадастровый квартал: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Microsoft YaHei"/>
              </a:rPr>
              <a:t> 73:11:040701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   </a:t>
            </a: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        </a:t>
            </a: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Транспортная доступность:</a:t>
            </a: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        </a:t>
            </a: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Расстояние до ближайшей автомобильной дороги (км): </a:t>
            </a: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- Федерального назначения 6,5  км.</a:t>
            </a: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                                                                                                            </a:t>
            </a: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- Местного значения 3 км.</a:t>
            </a: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Расстояние до ближайшего города и регионального центра:</a:t>
            </a: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до г. Ульяновска 180 км., до р.п. Новоспасское 6 км.</a:t>
            </a:r>
            <a:endParaRPr b="0" lang="ru-RU" sz="1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Расстояние до ближайших железнодорожных путей:</a:t>
            </a: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 6 км. </a:t>
            </a: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Инфраструктура инвестиционной площадки: </a:t>
            </a: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                            </a:t>
            </a:r>
            <a:endParaRPr b="0" lang="ru-RU" sz="1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Описание площадки: </a:t>
            </a:r>
            <a:endParaRPr b="0" lang="ru-RU" sz="1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Земельный участок площадью 14 Га. Здания и сооружения на участке отсутствуют.</a:t>
            </a:r>
            <a:endParaRPr b="0" lang="ru-RU" sz="125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250" spc="-1" strike="noStrike">
                <a:solidFill>
                  <a:srgbClr val="000000"/>
                </a:solidFill>
                <a:latin typeface="Arial"/>
                <a:ea typeface="PT Astra Serif"/>
              </a:rPr>
              <a:t>Имеется возможность подключения к электро-, газо- и водоснабжению.</a:t>
            </a: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25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250" spc="-1" strike="noStrike">
              <a:latin typeface="Arial"/>
            </a:endParaRPr>
          </a:p>
        </p:txBody>
      </p:sp>
      <p:graphicFrame>
        <p:nvGraphicFramePr>
          <p:cNvPr id="333" name="Table 3"/>
          <p:cNvGraphicFramePr/>
          <p:nvPr/>
        </p:nvGraphicFramePr>
        <p:xfrm>
          <a:off x="277920" y="4698000"/>
          <a:ext cx="11930040" cy="714240"/>
        </p:xfrm>
        <a:graphic>
          <a:graphicData uri="http://schemas.openxmlformats.org/drawingml/2006/table">
            <a:tbl>
              <a:tblPr/>
              <a:tblGrid>
                <a:gridCol w="619920"/>
                <a:gridCol w="2333160"/>
                <a:gridCol w="693360"/>
                <a:gridCol w="2821680"/>
                <a:gridCol w="2317680"/>
                <a:gridCol w="625320"/>
                <a:gridCol w="2518920"/>
              </a:tblGrid>
              <a:tr h="702360">
                <a:tc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38160">
                      <a:noFill/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Электроснабжение:</a:t>
                      </a:r>
                      <a:endParaRPr b="0" lang="ru-RU" sz="12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Есть возможность подключения </a:t>
                      </a:r>
                      <a:endParaRPr b="0" lang="ru-RU" sz="12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(до 10 кВа.,  700 м.)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38160">
                      <a:noFill/>
                    </a:lnB>
                    <a:noFill/>
                  </a:tcPr>
                </a:tc>
                <a:tc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38160">
                      <a:noFill/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Водоснабжение: </a:t>
                      </a:r>
                      <a:endParaRPr b="0" lang="ru-RU" sz="12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Есть возможность подключения </a:t>
                      </a:r>
                      <a:endParaRPr b="0" lang="ru-RU" sz="12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(до 65 куб./час.,  500 м.)</a:t>
                      </a:r>
                      <a:endParaRPr b="0" lang="ru-RU" sz="12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38160">
                      <a:noFill/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Газоснабжение: </a:t>
                      </a:r>
                      <a:endParaRPr b="0" lang="ru-RU" sz="12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Есть возможность подключения </a:t>
                      </a:r>
                      <a:endParaRPr b="0" lang="ru-RU" sz="12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(до 2500 куб./час.,  800 м.)</a:t>
                      </a:r>
                      <a:endParaRPr b="0" lang="ru-RU" sz="12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38160">
                      <a:noFill/>
                    </a:lnB>
                    <a:noFill/>
                  </a:tcPr>
                </a:tc>
                <a:tc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38160">
                      <a:noFill/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Площадь земельного участка: </a:t>
                      </a:r>
                      <a:endParaRPr b="0" lang="ru-RU" sz="12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14 Га.</a:t>
                      </a:r>
                      <a:endParaRPr b="0" lang="ru-RU" sz="12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38160">
                      <a:noFill/>
                    </a:lnB>
                    <a:noFill/>
                  </a:tcPr>
                </a:tc>
              </a:tr>
              <a:tr h="347760">
                <a:tc gridSpan="7"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38160">
                      <a:noFill/>
                    </a:lnT>
                    <a:lnB w="12240">
                      <a:noFill/>
                    </a:lnB>
                    <a:noFill/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  <p:sp>
        <p:nvSpPr>
          <p:cNvPr id="334" name="CustomShape 4"/>
          <p:cNvSpPr/>
          <p:nvPr/>
        </p:nvSpPr>
        <p:spPr>
          <a:xfrm>
            <a:off x="2117520" y="255240"/>
            <a:ext cx="10075320" cy="1108800"/>
          </a:xfrm>
          <a:prstGeom prst="roundRect">
            <a:avLst>
              <a:gd name="adj" fmla="val 16667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algn="ctr" blurRad="149987" dir="8461089" dist="250081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dir="t" rig="contrasting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Инвестиционная площадка под животноводство,</a:t>
            </a:r>
            <a:endParaRPr b="0" lang="ru-RU" sz="20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овцеводство, птицеводство, переработку с/х культур </a:t>
            </a:r>
            <a:endParaRPr b="0" lang="ru-RU" sz="20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Ульяновская область, Новоспасский район,  с. Малая Андреевка.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335" name="Рисунок 3_5" descr=""/>
          <p:cNvPicPr/>
          <p:nvPr/>
        </p:nvPicPr>
        <p:blipFill>
          <a:blip r:embed="rId1"/>
          <a:stretch/>
        </p:blipFill>
        <p:spPr>
          <a:xfrm>
            <a:off x="63000" y="257760"/>
            <a:ext cx="1578960" cy="1352160"/>
          </a:xfrm>
          <a:prstGeom prst="rect">
            <a:avLst/>
          </a:prstGeom>
          <a:ln>
            <a:noFill/>
          </a:ln>
          <a:effectLst>
            <a:glow rad="279360">
              <a:srgbClr val="ffffff"/>
            </a:glow>
            <a:outerShdw algn="ctr" blurRad="19050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36" name="Рисунок 6" descr=""/>
          <p:cNvPicPr/>
          <p:nvPr/>
        </p:nvPicPr>
        <p:blipFill>
          <a:blip r:embed="rId2"/>
          <a:stretch/>
        </p:blipFill>
        <p:spPr>
          <a:xfrm>
            <a:off x="282240" y="2980800"/>
            <a:ext cx="419040" cy="503640"/>
          </a:xfrm>
          <a:prstGeom prst="rect">
            <a:avLst/>
          </a:prstGeom>
          <a:ln>
            <a:noFill/>
          </a:ln>
        </p:spPr>
      </p:pic>
      <p:pic>
        <p:nvPicPr>
          <p:cNvPr id="337" name="Рисунок 8" descr=""/>
          <p:cNvPicPr/>
          <p:nvPr/>
        </p:nvPicPr>
        <p:blipFill>
          <a:blip r:embed="rId3"/>
          <a:stretch/>
        </p:blipFill>
        <p:spPr>
          <a:xfrm>
            <a:off x="492120" y="4651920"/>
            <a:ext cx="415440" cy="630000"/>
          </a:xfrm>
          <a:prstGeom prst="rect">
            <a:avLst/>
          </a:prstGeom>
          <a:ln>
            <a:noFill/>
          </a:ln>
        </p:spPr>
      </p:pic>
      <p:pic>
        <p:nvPicPr>
          <p:cNvPr id="338" name="Рисунок 9" descr=""/>
          <p:cNvPicPr/>
          <p:nvPr/>
        </p:nvPicPr>
        <p:blipFill>
          <a:blip r:embed="rId4"/>
          <a:stretch/>
        </p:blipFill>
        <p:spPr>
          <a:xfrm>
            <a:off x="3519360" y="4699440"/>
            <a:ext cx="415440" cy="546840"/>
          </a:xfrm>
          <a:prstGeom prst="rect">
            <a:avLst/>
          </a:prstGeom>
          <a:ln>
            <a:noFill/>
          </a:ln>
        </p:spPr>
      </p:pic>
      <p:pic>
        <p:nvPicPr>
          <p:cNvPr id="339" name="Рисунок 11" descr=""/>
          <p:cNvPicPr/>
          <p:nvPr/>
        </p:nvPicPr>
        <p:blipFill>
          <a:blip r:embed="rId5"/>
          <a:stretch/>
        </p:blipFill>
        <p:spPr>
          <a:xfrm>
            <a:off x="6152040" y="4698000"/>
            <a:ext cx="472320" cy="550800"/>
          </a:xfrm>
          <a:prstGeom prst="rect">
            <a:avLst/>
          </a:prstGeom>
          <a:ln>
            <a:noFill/>
          </a:ln>
        </p:spPr>
      </p:pic>
      <p:pic>
        <p:nvPicPr>
          <p:cNvPr id="340" name="Рисунок 13" descr=""/>
          <p:cNvPicPr/>
          <p:nvPr/>
        </p:nvPicPr>
        <p:blipFill>
          <a:blip r:embed="rId6"/>
          <a:stretch/>
        </p:blipFill>
        <p:spPr>
          <a:xfrm>
            <a:off x="9177120" y="4698000"/>
            <a:ext cx="339840" cy="431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Рисунок 3" descr=""/>
          <p:cNvPicPr/>
          <p:nvPr/>
        </p:nvPicPr>
        <p:blipFill>
          <a:blip r:embed="rId1"/>
          <a:stretch/>
        </p:blipFill>
        <p:spPr>
          <a:xfrm>
            <a:off x="4908240" y="142920"/>
            <a:ext cx="2575800" cy="2437920"/>
          </a:xfrm>
          <a:prstGeom prst="rect">
            <a:avLst/>
          </a:prstGeom>
          <a:ln>
            <a:noFill/>
          </a:ln>
        </p:spPr>
      </p:pic>
      <p:graphicFrame>
        <p:nvGraphicFramePr>
          <p:cNvPr id="342" name="Table 1"/>
          <p:cNvGraphicFramePr/>
          <p:nvPr/>
        </p:nvGraphicFramePr>
        <p:xfrm>
          <a:off x="1843200" y="4476600"/>
          <a:ext cx="8568360" cy="2117160"/>
        </p:xfrm>
        <a:graphic>
          <a:graphicData uri="http://schemas.openxmlformats.org/drawingml/2006/table">
            <a:tbl>
              <a:tblPr/>
              <a:tblGrid>
                <a:gridCol w="4382280"/>
                <a:gridCol w="4186080"/>
              </a:tblGrid>
              <a:tr h="211752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Министерство агропромышленного комплекса 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и развития сельских территорий 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Ульяновской области 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Заместитель Председателя Правительства Ульяновской области - Министр 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Семёнкин Михаил Иванович 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+7 8422 44 06 49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min.selhoz@mail.ru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Директор ОГБУ «Агентство по развитию сельских территорий Ульяновской области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Покров Рамиль Рафагатович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</a:rPr>
                        <a:t>+7 927 814 19 91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Arial"/>
                          <a:ea typeface="Tahoma"/>
                        </a:rPr>
                        <a:t>pokrovramil@rambler.ru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noFill/>
                    </a:lnL>
                    <a:lnR w="12240">
                      <a:noFill/>
                    </a:ln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343" name="Рисунок 311" descr=""/>
          <p:cNvPicPr/>
          <p:nvPr/>
        </p:nvPicPr>
        <p:blipFill>
          <a:blip r:embed="rId2"/>
          <a:stretch/>
        </p:blipFill>
        <p:spPr>
          <a:xfrm>
            <a:off x="7428240" y="2407680"/>
            <a:ext cx="2061000" cy="2055960"/>
          </a:xfrm>
          <a:prstGeom prst="rect">
            <a:avLst/>
          </a:prstGeom>
          <a:ln>
            <a:noFill/>
          </a:ln>
        </p:spPr>
      </p:pic>
      <p:pic>
        <p:nvPicPr>
          <p:cNvPr id="344" name="Рисунок 311" descr=""/>
          <p:cNvPicPr/>
          <p:nvPr/>
        </p:nvPicPr>
        <p:blipFill>
          <a:blip r:embed="rId3"/>
          <a:stretch/>
        </p:blipFill>
        <p:spPr>
          <a:xfrm>
            <a:off x="2919600" y="2403720"/>
            <a:ext cx="2060280" cy="2059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1523880" y="1122480"/>
            <a:ext cx="9144360" cy="238716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1523880" y="3602160"/>
            <a:ext cx="9144360" cy="16552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  <p:pic>
        <p:nvPicPr>
          <p:cNvPr id="103" name="Picture 2" descr="Основы животноводства: описание, корма, болезни, витамины"/>
          <p:cNvPicPr/>
          <p:nvPr/>
        </p:nvPicPr>
        <p:blipFill>
          <a:blip r:embed="rId1"/>
          <a:srcRect l="0" t="0" r="0" b="2025"/>
          <a:stretch/>
        </p:blipFill>
        <p:spPr>
          <a:xfrm>
            <a:off x="0" y="-12600"/>
            <a:ext cx="12192840" cy="5434560"/>
          </a:xfrm>
          <a:prstGeom prst="rect">
            <a:avLst/>
          </a:prstGeom>
          <a:ln>
            <a:noFill/>
          </a:ln>
        </p:spPr>
      </p:pic>
      <p:sp>
        <p:nvSpPr>
          <p:cNvPr id="104" name="CustomShape 3"/>
          <p:cNvSpPr/>
          <p:nvPr/>
        </p:nvSpPr>
        <p:spPr>
          <a:xfrm>
            <a:off x="336960" y="5514480"/>
            <a:ext cx="11454840" cy="1207080"/>
          </a:xfrm>
          <a:prstGeom prst="roundRect">
            <a:avLst>
              <a:gd name="adj" fmla="val 16667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algn="ctr" blurRad="149987" dir="8461089" dist="250081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dir="t" rig="contrasting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r>
              <a:rPr b="0" lang="ru-RU" sz="2400" spc="-1" strike="noStrike">
                <a:solidFill>
                  <a:srgbClr val="ffffff"/>
                </a:solidFill>
                <a:latin typeface="Arial"/>
                <a:ea typeface="DejaVu Sans"/>
              </a:rPr>
              <a:t>Готовые решения для реализации проектов</a:t>
            </a:r>
            <a:endParaRPr b="0" lang="ru-RU" sz="24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ru-RU" sz="2400" spc="-1" strike="noStrike">
                <a:solidFill>
                  <a:srgbClr val="ffffff"/>
                </a:solidFill>
                <a:latin typeface="Arial"/>
                <a:ea typeface="DejaVu Sans"/>
              </a:rPr>
              <a:t>в сфере животноводства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2" descr="О формах государственной поддержки малого бизнеса в городе Ростове-на-Дону и Ростовской области на 2019 год"/>
          <p:cNvPicPr/>
          <p:nvPr/>
        </p:nvPicPr>
        <p:blipFill>
          <a:blip r:embed="rId1"/>
          <a:stretch/>
        </p:blipFill>
        <p:spPr>
          <a:xfrm>
            <a:off x="720000" y="2160000"/>
            <a:ext cx="9559080" cy="5543640"/>
          </a:xfrm>
          <a:prstGeom prst="rect">
            <a:avLst/>
          </a:prstGeom>
          <a:ln w="9360">
            <a:solidFill>
              <a:schemeClr val="accent1"/>
            </a:solidFill>
            <a:round/>
          </a:ln>
          <a:effectLst>
            <a:glow rad="114300">
              <a:schemeClr val="accent1">
                <a:alpha val="0"/>
              </a:schemeClr>
            </a:glow>
            <a:outerShdw algn="ctr" blurRad="1193800" dir="0" rotWithShape="0" sx="1000" sy="1000">
              <a:srgbClr val="000000"/>
            </a:outerShdw>
            <a:softEdge rad="1270000"/>
          </a:effectLst>
        </p:spPr>
      </p:pic>
      <p:sp>
        <p:nvSpPr>
          <p:cNvPr id="106" name="TextShape 1"/>
          <p:cNvSpPr txBox="1"/>
          <p:nvPr/>
        </p:nvSpPr>
        <p:spPr>
          <a:xfrm>
            <a:off x="758880" y="1149840"/>
            <a:ext cx="11606400" cy="48531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1" lang="ru-RU" sz="3200" spc="-1" strike="noStrike">
                <a:solidFill>
                  <a:srgbClr val="002060"/>
                </a:solidFill>
                <a:latin typeface="Calibri"/>
              </a:rPr>
              <a:t>Основные характеристики</a:t>
            </a:r>
            <a:endParaRPr b="0" lang="ru-RU" sz="32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32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32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32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32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32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32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32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32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32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32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32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3200" spc="-1" strike="noStrike">
              <a:latin typeface="Arial"/>
            </a:endParaRPr>
          </a:p>
          <a:p>
            <a:pPr algn="just">
              <a:lnSpc>
                <a:spcPct val="90000"/>
              </a:lnSpc>
            </a:pPr>
            <a:endParaRPr b="0" lang="ru-RU" sz="3200" spc="-1" strike="noStrike">
              <a:latin typeface="Arial"/>
            </a:endParaRPr>
          </a:p>
          <a:p>
            <a:pPr algn="just">
              <a:lnSpc>
                <a:spcPct val="90000"/>
              </a:lnSpc>
            </a:pPr>
            <a:endParaRPr b="0" lang="ru-RU" sz="3200" spc="-1" strike="noStrike">
              <a:latin typeface="Arial"/>
            </a:endParaRPr>
          </a:p>
          <a:p>
            <a:pPr algn="just">
              <a:lnSpc>
                <a:spcPct val="90000"/>
              </a:lnSpc>
            </a:pPr>
            <a:endParaRPr b="0" lang="ru-RU" sz="3200" spc="-1" strike="noStrike">
              <a:latin typeface="Arial"/>
            </a:endParaRPr>
          </a:p>
          <a:p>
            <a:pPr algn="just">
              <a:lnSpc>
                <a:spcPct val="90000"/>
              </a:lnSpc>
            </a:pPr>
            <a:endParaRPr b="0" lang="ru-RU" sz="32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32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32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32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32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107" name="CustomShape 2"/>
          <p:cNvSpPr/>
          <p:nvPr/>
        </p:nvSpPr>
        <p:spPr>
          <a:xfrm>
            <a:off x="2117520" y="94680"/>
            <a:ext cx="10075320" cy="1108800"/>
          </a:xfrm>
          <a:prstGeom prst="roundRect">
            <a:avLst>
              <a:gd name="adj" fmla="val 16667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algn="ctr" blurRad="149987" dir="8461089" dist="250081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dir="t" rig="contrasting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Инвестиционный проект</a:t>
            </a:r>
            <a:endParaRPr b="0" lang="ru-RU" sz="20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по строительству молочно-товарной фермы на 1200 голов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108" name="Рисунок 3_5" descr=""/>
          <p:cNvPicPr/>
          <p:nvPr/>
        </p:nvPicPr>
        <p:blipFill>
          <a:blip r:embed="rId2"/>
          <a:stretch/>
        </p:blipFill>
        <p:spPr>
          <a:xfrm>
            <a:off x="63000" y="257760"/>
            <a:ext cx="1578960" cy="1352160"/>
          </a:xfrm>
          <a:prstGeom prst="rect">
            <a:avLst/>
          </a:prstGeom>
          <a:ln>
            <a:noFill/>
          </a:ln>
          <a:effectLst>
            <a:glow rad="279360">
              <a:srgbClr val="ffffff"/>
            </a:glow>
            <a:outerShdw algn="ctr" blurRad="19050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09" name="CustomShape 3"/>
          <p:cNvSpPr/>
          <p:nvPr/>
        </p:nvSpPr>
        <p:spPr>
          <a:xfrm>
            <a:off x="234720" y="1801800"/>
            <a:ext cx="11545560" cy="4586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graphicFrame>
        <p:nvGraphicFramePr>
          <p:cNvPr id="110" name="Table 4"/>
          <p:cNvGraphicFramePr/>
          <p:nvPr/>
        </p:nvGraphicFramePr>
        <p:xfrm>
          <a:off x="110880" y="2005920"/>
          <a:ext cx="5736240" cy="4150440"/>
        </p:xfrm>
        <a:graphic>
          <a:graphicData uri="http://schemas.openxmlformats.org/drawingml/2006/table">
            <a:tbl>
              <a:tblPr/>
              <a:tblGrid>
                <a:gridCol w="4610880"/>
                <a:gridCol w="1125360"/>
              </a:tblGrid>
              <a:tr h="592920">
                <a:tc>
                  <a:txBody>
                    <a:bodyPr lIns="9360" rIns="9360" tIns="9360" bIns="0" anchor="ctr">
                      <a:noAutofit/>
                    </a:bodyPr>
                    <a:p>
                      <a:pPr algn="just">
                        <a:lnSpc>
                          <a:spcPct val="141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1. Годовое производство молока, т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41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9 600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noFill/>
                  </a:tcPr>
                </a:tc>
              </a:tr>
              <a:tr h="592920">
                <a:tc>
                  <a:txBody>
                    <a:bodyPr lIns="9360" rIns="9360" tIns="9360" bIns="0" anchor="ctr">
                      <a:noAutofit/>
                    </a:bodyPr>
                    <a:p>
                      <a:pPr algn="just">
                        <a:lnSpc>
                          <a:spcPct val="141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2. Площадь участка застройки, га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41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8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</a:tr>
              <a:tr h="592920">
                <a:tc>
                  <a:txBody>
                    <a:bodyPr lIns="9360" rIns="9360" tIns="9360" bIns="0" anchor="ctr">
                      <a:noAutofit/>
                    </a:bodyPr>
                    <a:p>
                      <a:pPr algn="just">
                        <a:lnSpc>
                          <a:spcPct val="141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3. Ориентировочная площадь засева, га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41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2400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</a:tr>
              <a:tr h="592920">
                <a:tc>
                  <a:txBody>
                    <a:bodyPr lIns="9360" rIns="9360" tIns="9360" bIns="0" anchor="ctr">
                      <a:noAutofit/>
                    </a:bodyPr>
                    <a:p>
                      <a:pPr algn="just">
                        <a:lnSpc>
                          <a:spcPct val="141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4. Численность работающих, чел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41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32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</a:tr>
              <a:tr h="592920">
                <a:tc>
                  <a:txBody>
                    <a:bodyPr lIns="9360" rIns="9360" tIns="9360" bIns="0" anchor="ctr">
                      <a:noAutofit/>
                    </a:bodyPr>
                    <a:p>
                      <a:pPr algn="just">
                        <a:lnSpc>
                          <a:spcPct val="141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5. Количество скотомест для коров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41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1445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</a:tr>
              <a:tr h="592920">
                <a:tc>
                  <a:txBody>
                    <a:bodyPr lIns="9360" rIns="9360" tIns="9360" bIns="0" anchor="ctr">
                      <a:noAutofit/>
                    </a:bodyPr>
                    <a:p>
                      <a:pPr algn="just">
                        <a:lnSpc>
                          <a:spcPct val="141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- в том числе для доящихся коров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41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1240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</a:tr>
              <a:tr h="592920">
                <a:tc>
                  <a:txBody>
                    <a:bodyPr lIns="9360" rIns="9360" tIns="9360" bIns="0" anchor="ctr">
                      <a:noAutofit/>
                    </a:bodyPr>
                    <a:p>
                      <a:pPr algn="just">
                        <a:lnSpc>
                          <a:spcPct val="141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- скотомест для профилакторных телят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>
                        <a:lnSpc>
                          <a:spcPct val="141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92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11" name="Table 5"/>
          <p:cNvGraphicFramePr/>
          <p:nvPr/>
        </p:nvGraphicFramePr>
        <p:xfrm>
          <a:off x="6024960" y="1922040"/>
          <a:ext cx="5932080" cy="4234320"/>
        </p:xfrm>
        <a:graphic>
          <a:graphicData uri="http://schemas.openxmlformats.org/drawingml/2006/table">
            <a:tbl>
              <a:tblPr/>
              <a:tblGrid>
                <a:gridCol w="4407480"/>
                <a:gridCol w="1524600"/>
              </a:tblGrid>
              <a:tr h="687600">
                <a:tc>
                  <a:txBody>
                    <a:bodyPr lIns="9360" rIns="9360" tIns="9360" bIns="0" anchor="ctr">
                      <a:noAutofit/>
                    </a:bodyPr>
                    <a:p>
                      <a:pPr algn="just">
                        <a:lnSpc>
                          <a:spcPct val="141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6. Оборудование для доения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just">
                        <a:lnSpc>
                          <a:spcPct val="141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Карусель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noFill/>
                  </a:tcPr>
                </a:tc>
              </a:tr>
              <a:tr h="687600">
                <a:tc>
                  <a:txBody>
                    <a:bodyPr lIns="9360" rIns="9360" tIns="9360" bIns="0" anchor="ctr">
                      <a:noAutofit/>
                    </a:bodyPr>
                    <a:p>
                      <a:pPr algn="just">
                        <a:lnSpc>
                          <a:spcPct val="141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7. Годовой удой на корову, кг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just">
                        <a:lnSpc>
                          <a:spcPct val="141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до 8.333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</a:tr>
              <a:tr h="687600">
                <a:tc>
                  <a:txBody>
                    <a:bodyPr lIns="9360" rIns="9360" tIns="9360" bIns="0" anchor="ctr">
                      <a:noAutofit/>
                    </a:bodyPr>
                    <a:p>
                      <a:pPr algn="just">
                        <a:lnSpc>
                          <a:spcPct val="141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8. Расход корма на 100 кг молока, к.е.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just">
                        <a:lnSpc>
                          <a:spcPct val="141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85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</a:tr>
              <a:tr h="687600">
                <a:tc>
                  <a:txBody>
                    <a:bodyPr lIns="9360" rIns="9360" tIns="9360" bIns="0" anchor="ctr">
                      <a:noAutofit/>
                    </a:bodyPr>
                    <a:p>
                      <a:pPr algn="just">
                        <a:lnSpc>
                          <a:spcPct val="141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9. Расход электроэнергии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just">
                        <a:lnSpc>
                          <a:spcPct val="141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250 кВт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</a:tr>
              <a:tr h="687600">
                <a:tc>
                  <a:txBody>
                    <a:bodyPr lIns="9360" rIns="9360" tIns="9360" bIns="0" anchor="ctr">
                      <a:noAutofit/>
                    </a:bodyPr>
                    <a:p>
                      <a:pPr algn="just">
                        <a:lnSpc>
                          <a:spcPct val="141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10. Расход воды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just">
                        <a:lnSpc>
                          <a:spcPct val="141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70м3/сут.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</a:tr>
              <a:tr h="796320">
                <a:tc>
                  <a:txBody>
                    <a:bodyPr lIns="9360" rIns="9360" tIns="9360" bIns="0" anchor="ctr">
                      <a:noAutofit/>
                    </a:bodyPr>
                    <a:p>
                      <a:pPr algn="just">
                        <a:lnSpc>
                          <a:spcPct val="141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11. Расход топлива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 lIns="9360" rIns="9360" tIns="9360" bIns="0" anchor="ctr">
                      <a:noAutofit/>
                    </a:bodyPr>
                    <a:p>
                      <a:pPr algn="ctr">
                        <a:lnSpc>
                          <a:spcPct val="141000"/>
                        </a:lnSpc>
                      </a:pPr>
                      <a:r>
                        <a:rPr b="1" lang="ru-RU" sz="1800" spc="-1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зависит от условий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2" descr="О формах государственной поддержки малого бизнеса в городе Ростове-на-Дону и Ростовской области на 2019 год"/>
          <p:cNvPicPr/>
          <p:nvPr/>
        </p:nvPicPr>
        <p:blipFill>
          <a:blip r:embed="rId1"/>
          <a:stretch/>
        </p:blipFill>
        <p:spPr>
          <a:xfrm>
            <a:off x="412560" y="1961640"/>
            <a:ext cx="9559080" cy="5543640"/>
          </a:xfrm>
          <a:prstGeom prst="rect">
            <a:avLst/>
          </a:prstGeom>
          <a:ln w="9360">
            <a:solidFill>
              <a:schemeClr val="accent1"/>
            </a:solidFill>
            <a:round/>
          </a:ln>
          <a:effectLst>
            <a:glow rad="114300">
              <a:schemeClr val="accent1">
                <a:alpha val="0"/>
              </a:schemeClr>
            </a:glow>
            <a:outerShdw algn="ctr" blurRad="1193800" dir="0" rotWithShape="0" sx="1000" sy="1000">
              <a:srgbClr val="000000"/>
            </a:outerShdw>
            <a:softEdge rad="1270000"/>
          </a:effectLst>
        </p:spPr>
      </p:pic>
      <p:sp>
        <p:nvSpPr>
          <p:cNvPr id="113" name="TextShape 1"/>
          <p:cNvSpPr txBox="1"/>
          <p:nvPr/>
        </p:nvSpPr>
        <p:spPr>
          <a:xfrm>
            <a:off x="728640" y="1355400"/>
            <a:ext cx="11606400" cy="48531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</p:txBody>
      </p:sp>
      <p:sp>
        <p:nvSpPr>
          <p:cNvPr id="114" name="CustomShape 2"/>
          <p:cNvSpPr/>
          <p:nvPr/>
        </p:nvSpPr>
        <p:spPr>
          <a:xfrm>
            <a:off x="2117520" y="94680"/>
            <a:ext cx="10075320" cy="1108800"/>
          </a:xfrm>
          <a:prstGeom prst="roundRect">
            <a:avLst>
              <a:gd name="adj" fmla="val 16667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algn="ctr" blurRad="149987" dir="8461089" dist="250081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dir="t" rig="contrasting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Инвестиционный проект</a:t>
            </a:r>
            <a:endParaRPr b="0" lang="ru-RU" sz="20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по строительству молочно-товарной фермы на 1200 голов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115" name="Рисунок 3_5" descr=""/>
          <p:cNvPicPr/>
          <p:nvPr/>
        </p:nvPicPr>
        <p:blipFill>
          <a:blip r:embed="rId2"/>
          <a:stretch/>
        </p:blipFill>
        <p:spPr>
          <a:xfrm>
            <a:off x="63000" y="257760"/>
            <a:ext cx="1578960" cy="1352160"/>
          </a:xfrm>
          <a:prstGeom prst="rect">
            <a:avLst/>
          </a:prstGeom>
          <a:ln>
            <a:noFill/>
          </a:ln>
          <a:effectLst>
            <a:glow rad="279360">
              <a:srgbClr val="ffffff"/>
            </a:glow>
            <a:outerShdw algn="ctr" blurRad="19050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16" name="CustomShape 3"/>
          <p:cNvSpPr/>
          <p:nvPr/>
        </p:nvSpPr>
        <p:spPr>
          <a:xfrm>
            <a:off x="234720" y="1801800"/>
            <a:ext cx="11545560" cy="4586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graphicFrame>
        <p:nvGraphicFramePr>
          <p:cNvPr id="117" name="Table 4"/>
          <p:cNvGraphicFramePr/>
          <p:nvPr/>
        </p:nvGraphicFramePr>
        <p:xfrm>
          <a:off x="234720" y="1901880"/>
          <a:ext cx="11723760" cy="4649760"/>
        </p:xfrm>
        <a:graphic>
          <a:graphicData uri="http://schemas.openxmlformats.org/drawingml/2006/table">
            <a:tbl>
              <a:tblPr/>
              <a:tblGrid>
                <a:gridCol w="6055920"/>
                <a:gridCol w="5667840"/>
              </a:tblGrid>
              <a:tr h="2187720">
                <a:tc>
                  <a:txBody>
                    <a:bodyPr>
                      <a:noAutofit/>
                    </a:bodyPr>
                    <a:p>
                      <a:pPr indent="-342720" algn="just">
                        <a:lnSpc>
                          <a:spcPct val="100000"/>
                        </a:lnSpc>
                        <a:buClr>
                          <a:srgbClr val="000000"/>
                        </a:buClr>
                        <a:buFont typeface="StarSymbol"/>
                        <a:buAutoNum type="arabicPeriod"/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Производственная зона: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b="0" lang="ru-RU" sz="16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• </a:t>
                      </a: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три коровника для содержания основного стада;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• </a:t>
                      </a: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доильно‐молочный блок с АБК;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• </a:t>
                      </a: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родильное отделение;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• </a:t>
                      </a: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2 телятника с индивидуальными клетками для телят в возрасте 0‐2‐х месяцев;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• </a:t>
                      </a: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4 телятника выращивания телок и нетелей в возрасте от 2 до 26 мес.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8faadc">
                        <a:alpha val="23000"/>
                      </a:srgbClr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2. Зона навозохранилищ: 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b="0" lang="ru-RU" sz="16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• </a:t>
                      </a: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площадка для подстилочного навоза;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• </a:t>
                      </a: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навозохранилища для жидкого навоза (лагуны).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b="0" lang="ru-RU" sz="16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b="0" lang="ru-RU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8faadc">
                        <a:alpha val="23000"/>
                      </a:srgbClr>
                    </a:solidFill>
                  </a:tcPr>
                </a:tc>
              </a:tr>
              <a:tr h="2462040">
                <a:tc>
                  <a:txBody>
                    <a:bodyPr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3. Зона хранения и приготовления кормов</a:t>
                      </a: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: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b="0" lang="ru-RU" sz="16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• </a:t>
                      </a: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склад для сена/соломы;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• </a:t>
                      </a: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силосные/сенажные траншеи;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• </a:t>
                      </a: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склад концентратов;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• </a:t>
                      </a: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автовесы.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b="0" lang="ru-RU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8faadc">
                        <a:alpha val="23000"/>
                      </a:srgbClr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1" lang="ru-RU" sz="1600" spc="-1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4. Вспомогательные объекты и объекты инженерного обеспечения: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b="0" lang="ru-RU" sz="16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• </a:t>
                      </a: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санпропускник;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• </a:t>
                      </a: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рампа для погрузки животных;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• </a:t>
                      </a: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сарай для сельхозтехники;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• </a:t>
                      </a: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дизельная;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• </a:t>
                      </a: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трансформаторная подстанция;</a:t>
                      </a:r>
                      <a:endParaRPr b="0" lang="ru-RU" sz="16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• </a:t>
                      </a:r>
                      <a:r>
                        <a:rPr b="0" lang="ru-RU" sz="1600" spc="-1" strike="noStrike">
                          <a:solidFill>
                            <a:srgbClr val="000000"/>
                          </a:solidFill>
                          <a:latin typeface="PT Astra Serif"/>
                        </a:rPr>
                        <a:t>дезбарьеры и пр.</a:t>
                      </a:r>
                      <a:endParaRPr b="0" lang="ru-RU" sz="16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8faadc">
                        <a:alpha val="23000"/>
                      </a:srgbClr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2" descr="О формах государственной поддержки малого бизнеса в городе Ростове-на-Дону и Ростовской области на 2019 год"/>
          <p:cNvPicPr/>
          <p:nvPr/>
        </p:nvPicPr>
        <p:blipFill>
          <a:blip r:embed="rId1"/>
          <a:stretch/>
        </p:blipFill>
        <p:spPr>
          <a:xfrm>
            <a:off x="412560" y="2056680"/>
            <a:ext cx="9559080" cy="5543640"/>
          </a:xfrm>
          <a:prstGeom prst="rect">
            <a:avLst/>
          </a:prstGeom>
          <a:ln w="9360">
            <a:solidFill>
              <a:schemeClr val="accent1"/>
            </a:solidFill>
            <a:round/>
          </a:ln>
          <a:effectLst>
            <a:glow rad="114300">
              <a:schemeClr val="accent1">
                <a:alpha val="0"/>
              </a:schemeClr>
            </a:glow>
            <a:outerShdw algn="ctr" blurRad="1193800" dir="0" rotWithShape="0" sx="1000" sy="1000">
              <a:srgbClr val="000000"/>
            </a:outerShdw>
            <a:softEdge rad="1270000"/>
          </a:effectLst>
        </p:spPr>
      </p:pic>
      <p:sp>
        <p:nvSpPr>
          <p:cNvPr id="119" name="TextShape 1"/>
          <p:cNvSpPr txBox="1"/>
          <p:nvPr/>
        </p:nvSpPr>
        <p:spPr>
          <a:xfrm>
            <a:off x="728640" y="1355400"/>
            <a:ext cx="11606400" cy="48531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Microsoft YaHei"/>
              </a:rPr>
              <a:t>                           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</p:txBody>
      </p:sp>
      <p:sp>
        <p:nvSpPr>
          <p:cNvPr id="120" name="CustomShape 2"/>
          <p:cNvSpPr/>
          <p:nvPr/>
        </p:nvSpPr>
        <p:spPr>
          <a:xfrm>
            <a:off x="2117520" y="94680"/>
            <a:ext cx="10075320" cy="1108800"/>
          </a:xfrm>
          <a:prstGeom prst="roundRect">
            <a:avLst>
              <a:gd name="adj" fmla="val 16667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algn="ctr" blurRad="149987" dir="8461089" dist="250081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dir="t" rig="contrasting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Проект строительства молочно-товарной фермы на 1200 голов КРС.</a:t>
            </a:r>
            <a:endParaRPr b="0" lang="ru-RU" sz="20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Расчёт стоимости строительства. 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121" name="Рисунок 3_5" descr=""/>
          <p:cNvPicPr/>
          <p:nvPr/>
        </p:nvPicPr>
        <p:blipFill>
          <a:blip r:embed="rId2"/>
          <a:stretch/>
        </p:blipFill>
        <p:spPr>
          <a:xfrm>
            <a:off x="63000" y="257760"/>
            <a:ext cx="1578960" cy="1352160"/>
          </a:xfrm>
          <a:prstGeom prst="rect">
            <a:avLst/>
          </a:prstGeom>
          <a:ln>
            <a:noFill/>
          </a:ln>
          <a:effectLst>
            <a:glow rad="279360">
              <a:srgbClr val="ffffff"/>
            </a:glow>
            <a:outerShdw algn="ctr" blurRad="19050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2" name="CustomShape 3"/>
          <p:cNvSpPr/>
          <p:nvPr/>
        </p:nvSpPr>
        <p:spPr>
          <a:xfrm>
            <a:off x="234720" y="1801800"/>
            <a:ext cx="11545560" cy="4586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graphicFrame>
        <p:nvGraphicFramePr>
          <p:cNvPr id="123" name="Table 4"/>
          <p:cNvGraphicFramePr/>
          <p:nvPr/>
        </p:nvGraphicFramePr>
        <p:xfrm>
          <a:off x="590400" y="1388880"/>
          <a:ext cx="11367720" cy="4354920"/>
        </p:xfrm>
        <a:graphic>
          <a:graphicData uri="http://schemas.openxmlformats.org/drawingml/2006/table">
            <a:tbl>
              <a:tblPr/>
              <a:tblGrid>
                <a:gridCol w="5936400"/>
                <a:gridCol w="5431320"/>
              </a:tblGrid>
              <a:tr h="425520">
                <a:tc>
                  <a:txBody>
                    <a:bodyPr lIns="23400" rIns="23400" tIns="23400" bIns="234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Расчёт затрат без учета мер государственной поддержки 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400" spc="-1" strike="noStrike">
                        <a:latin typeface="Arial"/>
                      </a:endParaRPr>
                    </a:p>
                  </a:txBody>
                  <a:tcPr marL="23400" marR="23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4c7e7">
                        <a:alpha val="23000"/>
                      </a:srgbClr>
                    </a:solidFill>
                  </a:tcPr>
                </a:tc>
                <a:tc>
                  <a:txBody>
                    <a:bodyPr lIns="23400" rIns="23400" tIns="23400" bIns="234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Расчёт затрат с учетом мер государственной поддержки 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23400" marR="23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4c7e7">
                        <a:alpha val="23000"/>
                      </a:srgbClr>
                    </a:solidFill>
                  </a:tcPr>
                </a:tc>
              </a:tr>
              <a:tr h="488160">
                <a:tc>
                  <a:txBody>
                    <a:bodyPr lIns="23400" rIns="23400" tIns="23400" bIns="234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135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Стоимость проектной деятельности -3 950 000 рублей </a:t>
                      </a:r>
                      <a:endParaRPr b="0" lang="ru-RU" sz="135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350" spc="-1" strike="noStrike">
                        <a:latin typeface="Arial"/>
                      </a:endParaRPr>
                    </a:p>
                  </a:txBody>
                  <a:tcPr marL="23400" marR="23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4c7e7">
                        <a:alpha val="23000"/>
                      </a:srgbClr>
                    </a:solidFill>
                  </a:tcPr>
                </a:tc>
                <a:tc>
                  <a:txBody>
                    <a:bodyPr lIns="23400" rIns="23400" tIns="23400" bIns="234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135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Не предусмотрено</a:t>
                      </a:r>
                      <a:endParaRPr b="0" lang="ru-RU" sz="1350" spc="-1" strike="noStrike">
                        <a:latin typeface="Arial"/>
                      </a:endParaRPr>
                    </a:p>
                  </a:txBody>
                  <a:tcPr marL="23400" marR="23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4c7e7">
                        <a:alpha val="23000"/>
                      </a:srgbClr>
                    </a:solidFill>
                  </a:tcPr>
                </a:tc>
              </a:tr>
              <a:tr h="659160">
                <a:tc>
                  <a:txBody>
                    <a:bodyPr lIns="23400" rIns="23400" tIns="23400" bIns="234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135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Стоимость строительно‐монтажных работ типового комплекса из 3‐х зданий на 1200 голов - 249 000 000 рублей</a:t>
                      </a:r>
                      <a:endParaRPr b="0" lang="ru-RU" sz="135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350" spc="-1" strike="noStrike">
                        <a:latin typeface="Arial"/>
                      </a:endParaRPr>
                    </a:p>
                  </a:txBody>
                  <a:tcPr marL="23400" marR="23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4c7e7">
                        <a:alpha val="23000"/>
                      </a:srgbClr>
                    </a:solidFill>
                  </a:tcPr>
                </a:tc>
                <a:tc>
                  <a:txBody>
                    <a:bodyPr lIns="23400" rIns="23400" tIns="23400" bIns="234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135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До 25% на строительство и модернизацию объектов животноводства </a:t>
                      </a:r>
                      <a:endParaRPr b="0" lang="ru-RU" sz="135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249 000 000 * 25% = 62 250 000 рублей (max)</a:t>
                      </a:r>
                      <a:endParaRPr b="0" lang="ru-RU" sz="1350" spc="-1" strike="noStrike">
                        <a:latin typeface="Arial"/>
                      </a:endParaRPr>
                    </a:p>
                  </a:txBody>
                  <a:tcPr marL="23400" marR="23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4c7e7">
                        <a:alpha val="23000"/>
                      </a:srgbClr>
                    </a:solidFill>
                  </a:tcPr>
                </a:tc>
              </a:tr>
              <a:tr h="659160">
                <a:tc>
                  <a:txBody>
                    <a:bodyPr lIns="23400" rIns="23400" tIns="23400" bIns="234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135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Технологическое оборудование - 72 100 000 рублей</a:t>
                      </a:r>
                      <a:endParaRPr b="0" lang="ru-RU" sz="1350" spc="-1" strike="noStrike">
                        <a:latin typeface="Arial"/>
                      </a:endParaRPr>
                    </a:p>
                  </a:txBody>
                  <a:tcPr marL="23400" marR="23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4c7e7">
                        <a:alpha val="23000"/>
                      </a:srgbClr>
                    </a:solidFill>
                  </a:tcPr>
                </a:tc>
                <a:tc>
                  <a:txBody>
                    <a:bodyPr lIns="23400" rIns="23400" tIns="23400" bIns="234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135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- До 50% на приобретение с/х техники и оборудования </a:t>
                      </a:r>
                      <a:endParaRPr b="0" lang="ru-RU" sz="135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72 000 000 руб * 50% = 36 000 000 руб (max) </a:t>
                      </a:r>
                      <a:endParaRPr b="0" lang="ru-RU" sz="135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350" spc="-1" strike="noStrike">
                        <a:latin typeface="Arial"/>
                      </a:endParaRPr>
                    </a:p>
                  </a:txBody>
                  <a:tcPr marL="23400" marR="23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4c7e7">
                        <a:alpha val="23000"/>
                      </a:srgbClr>
                    </a:solidFill>
                  </a:tcPr>
                </a:tc>
              </a:tr>
              <a:tr h="488160">
                <a:tc>
                  <a:txBody>
                    <a:bodyPr lIns="23400" rIns="23400" tIns="23400" bIns="234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135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Сопутствующие здания и инфраструктура -280 000 000 рублей</a:t>
                      </a:r>
                      <a:endParaRPr b="0" lang="ru-RU" sz="135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350" spc="-1" strike="noStrike">
                        <a:latin typeface="Arial"/>
                      </a:endParaRPr>
                    </a:p>
                  </a:txBody>
                  <a:tcPr marL="23400" marR="23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4c7e7">
                        <a:alpha val="23000"/>
                      </a:srgbClr>
                    </a:solidFill>
                  </a:tcPr>
                </a:tc>
                <a:tc>
                  <a:txBody>
                    <a:bodyPr lIns="23400" rIns="23400" tIns="23400" bIns="234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135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*возможно до 25%</a:t>
                      </a:r>
                      <a:endParaRPr b="0" lang="ru-RU" sz="1350" spc="-1" strike="noStrike">
                        <a:latin typeface="Arial"/>
                      </a:endParaRPr>
                    </a:p>
                  </a:txBody>
                  <a:tcPr marL="23400" marR="23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4c7e7">
                        <a:alpha val="23000"/>
                      </a:srgbClr>
                    </a:solidFill>
                  </a:tcPr>
                </a:tc>
              </a:tr>
              <a:tr h="902160">
                <a:tc>
                  <a:txBody>
                    <a:bodyPr lIns="23400" rIns="23400" tIns="23400" bIns="234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135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35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Молочное стадо 1200 голов КРС- 144 250 000 рублей </a:t>
                      </a:r>
                      <a:endParaRPr b="0" lang="ru-RU" sz="1350" spc="-1" strike="noStrike">
                        <a:latin typeface="Arial"/>
                      </a:endParaRPr>
                    </a:p>
                  </a:txBody>
                  <a:tcPr marL="23400" marR="23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4c7e7">
                        <a:alpha val="23000"/>
                      </a:srgbClr>
                    </a:solidFill>
                  </a:tcPr>
                </a:tc>
                <a:tc>
                  <a:txBody>
                    <a:bodyPr lIns="23400" rIns="23400" tIns="23400" bIns="234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135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До 30 000 рублей на 1 голову племенной нетели молочного направления</a:t>
                      </a:r>
                      <a:endParaRPr b="0" lang="ru-RU" sz="135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1200 * 30 000 = 36 000 000 рублей (max)</a:t>
                      </a:r>
                      <a:endParaRPr b="0" lang="ru-RU" sz="135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135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Итого: 62 250 000 + 36 000 000 + 36 000 000 = 134 250 000 рублей </a:t>
                      </a:r>
                      <a:endParaRPr b="0" lang="ru-RU" sz="1350" spc="-1" strike="noStrike">
                        <a:latin typeface="Arial"/>
                      </a:endParaRPr>
                    </a:p>
                  </a:txBody>
                  <a:tcPr marL="23400" marR="23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4c7e7">
                        <a:alpha val="23000"/>
                      </a:srgbClr>
                    </a:solidFill>
                  </a:tcPr>
                </a:tc>
              </a:tr>
              <a:tr h="1073160">
                <a:tc>
                  <a:txBody>
                    <a:bodyPr lIns="23400" rIns="23400" tIns="23400" bIns="234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135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Стоимость проекта всего 750 000 000 рублей  </a:t>
                      </a:r>
                      <a:endParaRPr b="0" lang="ru-RU" sz="135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Срок окупаемости проекта без субсидий</a:t>
                      </a:r>
                      <a:endParaRPr b="0" lang="ru-RU" sz="135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750 000 000 / 57 600 000 = 13 лет</a:t>
                      </a:r>
                      <a:endParaRPr b="0" lang="ru-RU" sz="1350" spc="-1" strike="noStrike">
                        <a:latin typeface="Arial"/>
                      </a:endParaRPr>
                    </a:p>
                  </a:txBody>
                  <a:tcPr marL="23400" marR="23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4c7e7">
                        <a:alpha val="23000"/>
                      </a:srgbClr>
                    </a:solidFill>
                  </a:tcPr>
                </a:tc>
                <a:tc>
                  <a:txBody>
                    <a:bodyPr lIns="23400" rIns="23400" tIns="23400" bIns="234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135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Стоимость проекта с государственной поддержкой   </a:t>
                      </a:r>
                      <a:endParaRPr b="0" lang="ru-RU" sz="135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750 000 000 — 134 250 000= 615 750 000 руб </a:t>
                      </a:r>
                      <a:endParaRPr b="0" lang="ru-RU" sz="135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135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Срок окупаемости проекта 615 750 000 / 88 120 000=6,9 лет</a:t>
                      </a:r>
                      <a:endParaRPr b="0" lang="ru-RU" sz="135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1350" spc="-1" strike="noStrike">
                        <a:latin typeface="Arial"/>
                      </a:endParaRPr>
                    </a:p>
                  </a:txBody>
                  <a:tcPr marL="23400" marR="23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4c7e7">
                        <a:alpha val="23000"/>
                      </a:srgbClr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icture 2" descr="О формах государственной поддержки малого бизнеса в городе Ростове-на-Дону и Ростовской области на 2019 год"/>
          <p:cNvPicPr/>
          <p:nvPr/>
        </p:nvPicPr>
        <p:blipFill>
          <a:blip r:embed="rId1"/>
          <a:stretch/>
        </p:blipFill>
        <p:spPr>
          <a:xfrm>
            <a:off x="412560" y="2056680"/>
            <a:ext cx="9559080" cy="5543640"/>
          </a:xfrm>
          <a:prstGeom prst="rect">
            <a:avLst/>
          </a:prstGeom>
          <a:ln w="9360">
            <a:solidFill>
              <a:schemeClr val="accent1"/>
            </a:solidFill>
            <a:round/>
          </a:ln>
          <a:effectLst>
            <a:glow rad="114300">
              <a:schemeClr val="accent1">
                <a:alpha val="0"/>
              </a:schemeClr>
            </a:glow>
            <a:outerShdw algn="ctr" blurRad="1193800" dir="0" rotWithShape="0" sx="1000" sy="1000">
              <a:srgbClr val="000000"/>
            </a:outerShdw>
            <a:softEdge rad="1270000"/>
          </a:effectLst>
        </p:spPr>
      </p:pic>
      <p:sp>
        <p:nvSpPr>
          <p:cNvPr id="125" name="TextShape 1"/>
          <p:cNvSpPr txBox="1"/>
          <p:nvPr/>
        </p:nvSpPr>
        <p:spPr>
          <a:xfrm>
            <a:off x="728640" y="1355400"/>
            <a:ext cx="11606400" cy="48531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Microsoft YaHei"/>
              </a:rPr>
              <a:t>                           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</p:txBody>
      </p:sp>
      <p:sp>
        <p:nvSpPr>
          <p:cNvPr id="126" name="CustomShape 2"/>
          <p:cNvSpPr/>
          <p:nvPr/>
        </p:nvSpPr>
        <p:spPr>
          <a:xfrm>
            <a:off x="2117520" y="94680"/>
            <a:ext cx="10075320" cy="1108800"/>
          </a:xfrm>
          <a:prstGeom prst="roundRect">
            <a:avLst>
              <a:gd name="adj" fmla="val 16667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algn="ctr" blurRad="149987" dir="8461089" dist="250081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dir="t" rig="contrasting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Проект строительства молочно-товарной сметы на 1200 голов КРС.</a:t>
            </a:r>
            <a:endParaRPr b="0" lang="ru-RU" sz="20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Расчёт окупаемости проекта. 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127" name="Рисунок 3_5" descr=""/>
          <p:cNvPicPr/>
          <p:nvPr/>
        </p:nvPicPr>
        <p:blipFill>
          <a:blip r:embed="rId2"/>
          <a:stretch/>
        </p:blipFill>
        <p:spPr>
          <a:xfrm>
            <a:off x="63000" y="257760"/>
            <a:ext cx="1578960" cy="1352160"/>
          </a:xfrm>
          <a:prstGeom prst="rect">
            <a:avLst/>
          </a:prstGeom>
          <a:ln>
            <a:noFill/>
          </a:ln>
          <a:effectLst>
            <a:glow rad="279360">
              <a:srgbClr val="ffffff"/>
            </a:glow>
            <a:outerShdw algn="ctr" blurRad="19050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8" name="CustomShape 3"/>
          <p:cNvSpPr/>
          <p:nvPr/>
        </p:nvSpPr>
        <p:spPr>
          <a:xfrm>
            <a:off x="234720" y="1801800"/>
            <a:ext cx="11545560" cy="4586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graphicFrame>
        <p:nvGraphicFramePr>
          <p:cNvPr id="129" name="Table 4"/>
          <p:cNvGraphicFramePr/>
          <p:nvPr/>
        </p:nvGraphicFramePr>
        <p:xfrm>
          <a:off x="323640" y="1431720"/>
          <a:ext cx="11545560" cy="3203640"/>
        </p:xfrm>
        <a:graphic>
          <a:graphicData uri="http://schemas.openxmlformats.org/drawingml/2006/table">
            <a:tbl>
              <a:tblPr/>
              <a:tblGrid>
                <a:gridCol w="5772600"/>
                <a:gridCol w="5772960"/>
              </a:tblGrid>
              <a:tr h="590040">
                <a:tc>
                  <a:txBody>
                    <a:bodyPr lIns="27000" rIns="27000" tIns="27000" bIns="27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Пример расчетной прибыли проекта без государственной поддержки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27000" marR="27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8faadc">
                        <a:alpha val="24000"/>
                      </a:srgbClr>
                    </a:solidFill>
                  </a:tcPr>
                </a:tc>
                <a:tc>
                  <a:txBody>
                    <a:bodyPr lIns="27000" rIns="27000" tIns="27000" bIns="27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Прибыльность проекта с мерами государственной поддержки животноводства 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27000" marR="27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8faadc">
                        <a:alpha val="24000"/>
                      </a:srgbClr>
                    </a:solidFill>
                  </a:tcPr>
                </a:tc>
              </a:tr>
              <a:tr h="738360">
                <a:tc gridSpan="2">
                  <a:txBody>
                    <a:bodyPr lIns="27000" rIns="27000" tIns="27000" bIns="27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135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Удой молока в год: </a:t>
                      </a:r>
                      <a:endParaRPr b="0" lang="ru-RU" sz="135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1 200 голов * средний удой коровы в год (8 000 литров в год с одной коровы ) = 9 600 000 литров в год</a:t>
                      </a:r>
                      <a:endParaRPr b="0" lang="ru-RU" sz="135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1350" spc="-1" strike="noStrike">
                        <a:latin typeface="Arial"/>
                      </a:endParaRPr>
                    </a:p>
                  </a:txBody>
                  <a:tcPr marL="27000" marR="27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8faadc">
                        <a:alpha val="23000"/>
                      </a:srgbClr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1935360">
                <a:tc>
                  <a:txBody>
                    <a:bodyPr lIns="27000" rIns="27000" tIns="27000" bIns="27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135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Расчет выручки </a:t>
                      </a:r>
                      <a:endParaRPr b="0" lang="ru-RU" sz="135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9 600 000 литров * на среднюю цену реализации 21 руб. за литр (минимальная цена в области) = 201 600 000 рублей </a:t>
                      </a:r>
                      <a:endParaRPr b="0" lang="ru-RU" sz="1350" spc="-1" strike="noStrike">
                        <a:latin typeface="Arial"/>
                      </a:endParaRPr>
                    </a:p>
                  </a:txBody>
                  <a:tcPr marL="27000" marR="27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8faadc">
                        <a:alpha val="23000"/>
                      </a:srgbClr>
                    </a:solidFill>
                  </a:tcPr>
                </a:tc>
                <a:tc>
                  <a:txBody>
                    <a:bodyPr lIns="27000" rIns="27000" tIns="27000" bIns="27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135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Расчет выручки </a:t>
                      </a:r>
                      <a:endParaRPr b="0" lang="ru-RU" sz="135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9 600 000 литров * на среднюю цену реализации 21 руб. за литр (минимальная цена в области) = 201 600 000 рублей </a:t>
                      </a:r>
                      <a:endParaRPr b="0" lang="ru-RU" sz="135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135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Компенсация 3,2 рубля на 1 литр реализованного молока </a:t>
                      </a:r>
                      <a:endParaRPr b="0" lang="ru-RU" sz="135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9 600 000 * 3,2 рубля = 30 720 000 рублей </a:t>
                      </a:r>
                      <a:endParaRPr b="0" lang="ru-RU" sz="135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135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Итого выручка с учетом субсидирования: </a:t>
                      </a:r>
                      <a:endParaRPr b="0" lang="ru-RU" sz="135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201 600 000 + 30 720 000 = 232 320 000 рублей</a:t>
                      </a:r>
                      <a:endParaRPr b="0" lang="ru-RU" sz="135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1350" spc="-1" strike="noStrike">
                        <a:latin typeface="Arial"/>
                      </a:endParaRPr>
                    </a:p>
                  </a:txBody>
                  <a:tcPr marL="27000" marR="27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8faadc">
                        <a:alpha val="23000"/>
                      </a:srgbClr>
                    </a:solidFill>
                  </a:tcPr>
                </a:tc>
              </a:tr>
              <a:tr h="909360">
                <a:tc>
                  <a:txBody>
                    <a:bodyPr lIns="27000" rIns="27000" tIns="27000" bIns="27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135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Себестоимость на содержание и обслуживание коров (из расчета 120 тыс. руб. на 1 корову в год)</a:t>
                      </a:r>
                      <a:endParaRPr b="0" lang="ru-RU" sz="135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1200 * 120 000 = 144 000 000 рублей</a:t>
                      </a:r>
                      <a:endParaRPr b="0" lang="ru-RU" sz="135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1350" spc="-1" strike="noStrike">
                        <a:latin typeface="Arial"/>
                      </a:endParaRPr>
                    </a:p>
                  </a:txBody>
                  <a:tcPr marL="27000" marR="27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8faadc">
                        <a:alpha val="23000"/>
                      </a:srgbClr>
                    </a:solidFill>
                  </a:tcPr>
                </a:tc>
                <a:tc>
                  <a:txBody>
                    <a:bodyPr lIns="27000" rIns="27000" tIns="27000" bIns="27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135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*Возможна компенсация на содержание 1 головы племенного маточного поголовья КРС </a:t>
                      </a:r>
                      <a:endParaRPr b="0" lang="ru-RU" sz="135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(Индивидуальный подход при реализации инвестиционного проекта)</a:t>
                      </a:r>
                      <a:endParaRPr b="0" lang="ru-RU" sz="1350" spc="-1" strike="noStrike">
                        <a:latin typeface="Arial"/>
                      </a:endParaRPr>
                    </a:p>
                  </a:txBody>
                  <a:tcPr marL="27000" marR="27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8faadc">
                        <a:alpha val="23000"/>
                      </a:srgbClr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2" descr="О формах государственной поддержки малого бизнеса в городе Ростове-на-Дону и Ростовской области на 2019 год"/>
          <p:cNvPicPr/>
          <p:nvPr/>
        </p:nvPicPr>
        <p:blipFill>
          <a:blip r:embed="rId1"/>
          <a:stretch/>
        </p:blipFill>
        <p:spPr>
          <a:xfrm>
            <a:off x="412560" y="2056680"/>
            <a:ext cx="9559080" cy="5543640"/>
          </a:xfrm>
          <a:prstGeom prst="rect">
            <a:avLst/>
          </a:prstGeom>
          <a:ln w="9360">
            <a:solidFill>
              <a:schemeClr val="accent1"/>
            </a:solidFill>
            <a:round/>
          </a:ln>
          <a:effectLst>
            <a:glow rad="114300">
              <a:schemeClr val="accent1">
                <a:alpha val="0"/>
              </a:schemeClr>
            </a:glow>
            <a:outerShdw algn="ctr" blurRad="1193800" dir="0" rotWithShape="0" sx="1000" sy="1000">
              <a:srgbClr val="000000"/>
            </a:outerShdw>
            <a:softEdge rad="1270000"/>
          </a:effectLst>
        </p:spPr>
      </p:pic>
      <p:sp>
        <p:nvSpPr>
          <p:cNvPr id="131" name="TextShape 1"/>
          <p:cNvSpPr txBox="1"/>
          <p:nvPr/>
        </p:nvSpPr>
        <p:spPr>
          <a:xfrm>
            <a:off x="728640" y="1355400"/>
            <a:ext cx="11606400" cy="48531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Microsoft YaHei"/>
              </a:rPr>
              <a:t>                           </a:t>
            </a: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b="0" lang="ru-RU" sz="2400" spc="-1" strike="noStrike">
              <a:latin typeface="Arial"/>
            </a:endParaRPr>
          </a:p>
        </p:txBody>
      </p:sp>
      <p:sp>
        <p:nvSpPr>
          <p:cNvPr id="132" name="CustomShape 2"/>
          <p:cNvSpPr/>
          <p:nvPr/>
        </p:nvSpPr>
        <p:spPr>
          <a:xfrm>
            <a:off x="2117520" y="94680"/>
            <a:ext cx="10075320" cy="1108800"/>
          </a:xfrm>
          <a:prstGeom prst="roundRect">
            <a:avLst>
              <a:gd name="adj" fmla="val 16667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algn="ctr" blurRad="149987" dir="8461089" dist="250081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dir="t" rig="contrasting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Проект строительства молочно-товарной сметы на 1200 голов КРС.</a:t>
            </a:r>
            <a:endParaRPr b="0" lang="ru-RU" sz="20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ru-RU" sz="2000" spc="-1" strike="noStrike">
                <a:solidFill>
                  <a:srgbClr val="ffffff"/>
                </a:solidFill>
                <a:latin typeface="Arial"/>
              </a:rPr>
              <a:t>Расчёт окупаемости проекта. 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133" name="Рисунок 3_5" descr=""/>
          <p:cNvPicPr/>
          <p:nvPr/>
        </p:nvPicPr>
        <p:blipFill>
          <a:blip r:embed="rId2"/>
          <a:stretch/>
        </p:blipFill>
        <p:spPr>
          <a:xfrm>
            <a:off x="63000" y="257760"/>
            <a:ext cx="1578960" cy="1352160"/>
          </a:xfrm>
          <a:prstGeom prst="rect">
            <a:avLst/>
          </a:prstGeom>
          <a:ln>
            <a:noFill/>
          </a:ln>
          <a:effectLst>
            <a:glow rad="279360">
              <a:srgbClr val="ffffff"/>
            </a:glow>
            <a:outerShdw algn="ctr" blurRad="19050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34" name="CustomShape 3"/>
          <p:cNvSpPr/>
          <p:nvPr/>
        </p:nvSpPr>
        <p:spPr>
          <a:xfrm>
            <a:off x="234720" y="1801800"/>
            <a:ext cx="11545560" cy="4586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graphicFrame>
        <p:nvGraphicFramePr>
          <p:cNvPr id="135" name="Table 4"/>
          <p:cNvGraphicFramePr/>
          <p:nvPr/>
        </p:nvGraphicFramePr>
        <p:xfrm>
          <a:off x="323640" y="1801800"/>
          <a:ext cx="11545560" cy="2738160"/>
        </p:xfrm>
        <a:graphic>
          <a:graphicData uri="http://schemas.openxmlformats.org/drawingml/2006/table">
            <a:tbl>
              <a:tblPr/>
              <a:tblGrid>
                <a:gridCol w="5772600"/>
                <a:gridCol w="5772960"/>
              </a:tblGrid>
              <a:tr h="590040">
                <a:tc>
                  <a:txBody>
                    <a:bodyPr lIns="27000" rIns="27000" tIns="27000" bIns="27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Пример расчетной прибыли проекта без государственной поддержки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27000" marR="27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8faadc">
                        <a:alpha val="24000"/>
                      </a:srgbClr>
                    </a:solidFill>
                  </a:tcPr>
                </a:tc>
                <a:tc>
                  <a:txBody>
                    <a:bodyPr lIns="27000" rIns="27000" tIns="27000" bIns="27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14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Прибыльность проекта с мерами государственной поддержки животноводства 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27000" marR="27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8faadc">
                        <a:alpha val="24000"/>
                      </a:srgbClr>
                    </a:solidFill>
                  </a:tcPr>
                </a:tc>
              </a:tr>
              <a:tr h="738360">
                <a:tc>
                  <a:txBody>
                    <a:bodyPr lIns="27000" rIns="27000" tIns="27000" bIns="27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135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Расчетная прибыль до налогообложения без учета субсидий:</a:t>
                      </a:r>
                      <a:endParaRPr b="0" lang="ru-RU" sz="135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201 600 000 — 144 000 000 = 57 600 000 рублей</a:t>
                      </a:r>
                      <a:endParaRPr b="0" lang="ru-RU" sz="135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1350" spc="-1" strike="noStrike">
                        <a:latin typeface="Arial"/>
                      </a:endParaRPr>
                    </a:p>
                  </a:txBody>
                  <a:tcPr marL="27000" marR="27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8faadc">
                        <a:alpha val="23000"/>
                      </a:srgbClr>
                    </a:solidFill>
                  </a:tcPr>
                </a:tc>
                <a:tc>
                  <a:txBody>
                    <a:bodyPr lIns="27000" rIns="27000" tIns="27000" bIns="27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135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Расчетная прибыль до налогообложения с учетом мер поддержки: </a:t>
                      </a:r>
                      <a:endParaRPr b="0" lang="ru-RU" sz="135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232 320 000 — 144 000 000 = 88 320 000 рублей </a:t>
                      </a:r>
                      <a:endParaRPr b="0" lang="ru-RU" sz="135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1350" spc="-1" strike="noStrike">
                        <a:latin typeface="Arial"/>
                      </a:endParaRPr>
                    </a:p>
                  </a:txBody>
                  <a:tcPr marL="27000" marR="27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8faadc">
                        <a:alpha val="23000"/>
                      </a:srgbClr>
                    </a:solidFill>
                  </a:tcPr>
                </a:tc>
              </a:tr>
              <a:tr h="909360">
                <a:tc>
                  <a:txBody>
                    <a:bodyPr lIns="27000" rIns="27000" tIns="27000" bIns="27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135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Срок окупаемости проекта без субсидий</a:t>
                      </a:r>
                      <a:endParaRPr b="0" lang="ru-RU" sz="135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750 000 000 / 57 600 000 = 13 лет </a:t>
                      </a:r>
                      <a:endParaRPr b="0" lang="ru-RU" sz="1350" spc="-1" strike="noStrike">
                        <a:latin typeface="Arial"/>
                      </a:endParaRPr>
                    </a:p>
                  </a:txBody>
                  <a:tcPr marL="27000" marR="27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8faadc">
                        <a:alpha val="23000"/>
                      </a:srgbClr>
                    </a:solidFill>
                  </a:tcPr>
                </a:tc>
                <a:tc>
                  <a:txBody>
                    <a:bodyPr lIns="27000" rIns="27000" tIns="27000" bIns="27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135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Срок окупаемости проекта с учетом  мер государственной поддержки в сфере животноводства </a:t>
                      </a:r>
                      <a:endParaRPr b="0" lang="ru-RU" sz="135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615 750 000 / 88 120 000= 6,9 лет</a:t>
                      </a:r>
                      <a:endParaRPr b="0" lang="ru-RU" sz="135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ru-RU" sz="1350" spc="-1" strike="noStrike">
                        <a:latin typeface="Arial"/>
                      </a:endParaRPr>
                    </a:p>
                  </a:txBody>
                  <a:tcPr marL="27000" marR="27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8faadc">
                        <a:alpha val="23000"/>
                      </a:srgbClr>
                    </a:solidFill>
                  </a:tcPr>
                </a:tc>
              </a:tr>
              <a:tr h="567360">
                <a:tc>
                  <a:tcPr marL="27000" marR="27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8faadc">
                        <a:alpha val="23000"/>
                      </a:srgbClr>
                    </a:solidFill>
                  </a:tcPr>
                </a:tc>
                <a:tc>
                  <a:txBody>
                    <a:bodyPr lIns="27000" rIns="27000" tIns="27000" bIns="27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Возможно дальнейшее сокращение срока окупаемости и повышение прибыльности проекта за счет применения налоговых льгот  (статус особо значимый инвестиционный проект, приоритетный инвестиционный проект)</a:t>
                      </a:r>
                      <a:endParaRPr b="0" lang="ru-RU" sz="1350" spc="-1" strike="noStrike">
                        <a:latin typeface="Arial"/>
                      </a:endParaRPr>
                    </a:p>
                  </a:txBody>
                  <a:tcPr marL="27000" marR="27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8faadc">
                        <a:alpha val="23000"/>
                      </a:srgbClr>
                    </a:solidFill>
                  </a:tcPr>
                </a:tc>
              </a:tr>
              <a:tr h="396360">
                <a:tc gridSpan="2">
                  <a:txBody>
                    <a:bodyPr lIns="27000" rIns="27000" tIns="27000" bIns="27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35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Готовы рассмотреть возможность применения индивидуальных мер поддержки при реализации проекта</a:t>
                      </a:r>
                      <a:endParaRPr b="0" lang="ru-RU" sz="1350" spc="-1" strike="noStrike">
                        <a:latin typeface="Arial"/>
                      </a:endParaRPr>
                    </a:p>
                  </a:txBody>
                  <a:tcPr marL="27000" marR="270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8faadc">
                        <a:alpha val="23000"/>
                      </a:srgbClr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1576</TotalTime>
  <Application>LibreOffice/6.4.4.2$Linux_X86_64 LibreOffice_project/40$Build-2</Application>
  <Words>3407</Words>
  <Paragraphs>993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2020-07-16T07:06:20Z</dcterms:created>
  <dc:creator>M5892</dc:creator>
  <dc:description/>
  <dc:language>ru-RU</dc:language>
  <cp:lastModifiedBy/>
  <dcterms:modified xsi:type="dcterms:W3CDTF">2021-03-11T11:01:43Z</dcterms:modified>
  <cp:revision>35</cp:revision>
  <dc:subject/>
  <dc:title>Участие в международных и межрегиональных мероприятиях в I полугодии 2020 года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34</vt:i4>
  </property>
</Properties>
</file>